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86" r:id="rId3"/>
    <p:sldId id="287" r:id="rId4"/>
    <p:sldId id="288" r:id="rId5"/>
    <p:sldId id="277" r:id="rId6"/>
    <p:sldId id="298" r:id="rId7"/>
    <p:sldId id="299" r:id="rId8"/>
    <p:sldId id="278" r:id="rId9"/>
    <p:sldId id="279" r:id="rId10"/>
    <p:sldId id="305" r:id="rId11"/>
    <p:sldId id="289" r:id="rId12"/>
    <p:sldId id="290" r:id="rId13"/>
    <p:sldId id="312" r:id="rId14"/>
    <p:sldId id="275" r:id="rId15"/>
    <p:sldId id="292" r:id="rId16"/>
    <p:sldId id="291" r:id="rId17"/>
    <p:sldId id="276" r:id="rId18"/>
    <p:sldId id="313" r:id="rId19"/>
    <p:sldId id="293" r:id="rId20"/>
    <p:sldId id="294" r:id="rId21"/>
    <p:sldId id="296" r:id="rId22"/>
    <p:sldId id="295" r:id="rId23"/>
    <p:sldId id="302" r:id="rId24"/>
    <p:sldId id="306" r:id="rId25"/>
    <p:sldId id="307" r:id="rId26"/>
    <p:sldId id="304" r:id="rId27"/>
    <p:sldId id="301" r:id="rId28"/>
    <p:sldId id="303" r:id="rId29"/>
    <p:sldId id="308" r:id="rId30"/>
    <p:sldId id="309" r:id="rId31"/>
    <p:sldId id="310" r:id="rId32"/>
    <p:sldId id="311" r:id="rId33"/>
    <p:sldId id="300" r:id="rId34"/>
    <p:sldId id="260" r:id="rId35"/>
    <p:sldId id="264" r:id="rId36"/>
    <p:sldId id="266" r:id="rId37"/>
    <p:sldId id="314" r:id="rId38"/>
    <p:sldId id="269" r:id="rId39"/>
    <p:sldId id="315" r:id="rId40"/>
    <p:sldId id="316" r:id="rId41"/>
    <p:sldId id="317" r:id="rId42"/>
    <p:sldId id="318" r:id="rId43"/>
    <p:sldId id="265" r:id="rId44"/>
    <p:sldId id="319" r:id="rId45"/>
    <p:sldId id="320" r:id="rId46"/>
    <p:sldId id="321" r:id="rId47"/>
    <p:sldId id="322" r:id="rId48"/>
    <p:sldId id="268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C86"/>
    <a:srgbClr val="003296"/>
    <a:srgbClr val="173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E528A-C986-4E03-A159-86E25EB283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0C7D8A-B80C-4A18-8592-7CDB7560E0EC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latin typeface="Calibri" panose="020F0502020204030204"/>
            </a:rPr>
            <a:t>Learn more about the Richmond County School System (RCSS).</a:t>
          </a:r>
          <a:endParaRPr lang="en-US" sz="2800" b="1" dirty="0"/>
        </a:p>
      </dgm:t>
    </dgm:pt>
    <dgm:pt modelId="{00ACA295-CC93-425F-B44F-B3FC231540EC}" type="parTrans" cxnId="{EE8FBB49-2928-426B-A646-2F23B9B32691}">
      <dgm:prSet/>
      <dgm:spPr/>
      <dgm:t>
        <a:bodyPr/>
        <a:lstStyle/>
        <a:p>
          <a:endParaRPr lang="en-US"/>
        </a:p>
      </dgm:t>
    </dgm:pt>
    <dgm:pt modelId="{7F0E6142-66B4-4B64-9F44-7388DA75D7FB}" type="sibTrans" cxnId="{EE8FBB49-2928-426B-A646-2F23B9B3269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693CB6-F369-4DA5-9AD0-5159F67E7643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latin typeface="Calibri" panose="020F0502020204030204"/>
            </a:rPr>
            <a:t>Explore business opportunities and connections with RCSS.</a:t>
          </a:r>
        </a:p>
      </dgm:t>
    </dgm:pt>
    <dgm:pt modelId="{E52F506B-E6FD-4DF4-9ED7-27152FE37161}" type="parTrans" cxnId="{149F3B26-123A-4982-BC8B-807592D1B27E}">
      <dgm:prSet/>
      <dgm:spPr/>
      <dgm:t>
        <a:bodyPr/>
        <a:lstStyle/>
        <a:p>
          <a:endParaRPr lang="en-US"/>
        </a:p>
      </dgm:t>
    </dgm:pt>
    <dgm:pt modelId="{5013F15B-1746-42BF-B8AB-00BCF1CF4A6A}" type="sibTrans" cxnId="{149F3B26-123A-4982-BC8B-807592D1B27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B9232D-7899-4CEE-95A0-BE05282CD2BF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latin typeface="Calibri" panose="020F0502020204030204"/>
            </a:rPr>
            <a:t>Become connected and registered to do business with RCSS.</a:t>
          </a:r>
          <a:endParaRPr lang="en-US" sz="2800" b="1" dirty="0"/>
        </a:p>
      </dgm:t>
    </dgm:pt>
    <dgm:pt modelId="{8186F3AD-4A4B-4A67-B910-272E5D4AB5E9}" type="parTrans" cxnId="{90C9197F-9EEF-45C4-A17B-A09A2B2E7BDE}">
      <dgm:prSet/>
      <dgm:spPr/>
      <dgm:t>
        <a:bodyPr/>
        <a:lstStyle/>
        <a:p>
          <a:endParaRPr lang="en-US"/>
        </a:p>
      </dgm:t>
    </dgm:pt>
    <dgm:pt modelId="{09CE2CB7-B897-4769-8EED-B86D6BABF1F0}" type="sibTrans" cxnId="{90C9197F-9EEF-45C4-A17B-A09A2B2E7BD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CB9E6CA-0761-4B2E-9F49-4E33872D8C95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latin typeface="Calibri" panose="020F0502020204030204"/>
            </a:rPr>
            <a:t>Gain knowledge about RCSS policies and procedures.</a:t>
          </a:r>
        </a:p>
      </dgm:t>
    </dgm:pt>
    <dgm:pt modelId="{8188AC74-B99B-4A86-B8C5-2117FE54BDBA}" type="parTrans" cxnId="{B7EDA20D-75A0-4B5C-873F-C3EA0085987D}">
      <dgm:prSet/>
      <dgm:spPr/>
      <dgm:t>
        <a:bodyPr/>
        <a:lstStyle/>
        <a:p>
          <a:endParaRPr lang="en-US"/>
        </a:p>
      </dgm:t>
    </dgm:pt>
    <dgm:pt modelId="{B0B88B3E-36EB-4633-B7C4-F7203736F8DF}" type="sibTrans" cxnId="{B7EDA20D-75A0-4B5C-873F-C3EA0085987D}">
      <dgm:prSet/>
      <dgm:spPr/>
      <dgm:t>
        <a:bodyPr/>
        <a:lstStyle/>
        <a:p>
          <a:endParaRPr lang="en-US"/>
        </a:p>
      </dgm:t>
    </dgm:pt>
    <dgm:pt modelId="{5049F18B-C899-4F5D-96D9-A5818299DB3C}" type="pres">
      <dgm:prSet presAssocID="{55FE528A-C986-4E03-A159-86E25EB283E4}" presName="root" presStyleCnt="0">
        <dgm:presLayoutVars>
          <dgm:dir/>
          <dgm:resizeHandles val="exact"/>
        </dgm:presLayoutVars>
      </dgm:prSet>
      <dgm:spPr/>
    </dgm:pt>
    <dgm:pt modelId="{B96C9EFE-B68E-4F3C-B3E0-7F3F898A0468}" type="pres">
      <dgm:prSet presAssocID="{570C7D8A-B80C-4A18-8592-7CDB7560E0EC}" presName="compNode" presStyleCnt="0"/>
      <dgm:spPr/>
    </dgm:pt>
    <dgm:pt modelId="{79852AE7-A8C6-41AC-A07F-28E8D2345CE8}" type="pres">
      <dgm:prSet presAssocID="{570C7D8A-B80C-4A18-8592-7CDB7560E0EC}" presName="bgRect" presStyleLbl="bgShp" presStyleIdx="0" presStyleCnt="4"/>
      <dgm:spPr/>
    </dgm:pt>
    <dgm:pt modelId="{DD9108B3-1705-40A5-988C-DF28472C177F}" type="pres">
      <dgm:prSet presAssocID="{570C7D8A-B80C-4A18-8592-7CDB7560E0E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1A34BD1-E82B-4231-8A5F-3037C2A065FD}" type="pres">
      <dgm:prSet presAssocID="{570C7D8A-B80C-4A18-8592-7CDB7560E0EC}" presName="spaceRect" presStyleCnt="0"/>
      <dgm:spPr/>
    </dgm:pt>
    <dgm:pt modelId="{CA14E2AD-40E1-41BB-A81A-3A4AB05F19E2}" type="pres">
      <dgm:prSet presAssocID="{570C7D8A-B80C-4A18-8592-7CDB7560E0EC}" presName="parTx" presStyleLbl="revTx" presStyleIdx="0" presStyleCnt="4">
        <dgm:presLayoutVars>
          <dgm:chMax val="0"/>
          <dgm:chPref val="0"/>
        </dgm:presLayoutVars>
      </dgm:prSet>
      <dgm:spPr/>
    </dgm:pt>
    <dgm:pt modelId="{235BD26B-5BCF-4563-8A15-B77549E96A97}" type="pres">
      <dgm:prSet presAssocID="{7F0E6142-66B4-4B64-9F44-7388DA75D7FB}" presName="sibTrans" presStyleCnt="0"/>
      <dgm:spPr/>
    </dgm:pt>
    <dgm:pt modelId="{A26297E9-BE7C-4579-9CF4-D73702524329}" type="pres">
      <dgm:prSet presAssocID="{9CB9E6CA-0761-4B2E-9F49-4E33872D8C95}" presName="compNode" presStyleCnt="0"/>
      <dgm:spPr/>
    </dgm:pt>
    <dgm:pt modelId="{4FB0BD79-EDB4-4751-91F7-189F098BD825}" type="pres">
      <dgm:prSet presAssocID="{9CB9E6CA-0761-4B2E-9F49-4E33872D8C95}" presName="bgRect" presStyleLbl="bgShp" presStyleIdx="1" presStyleCnt="4"/>
      <dgm:spPr/>
    </dgm:pt>
    <dgm:pt modelId="{30308881-6473-4056-9E67-3B577D262B75}" type="pres">
      <dgm:prSet presAssocID="{9CB9E6CA-0761-4B2E-9F49-4E33872D8C9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7F79C5EF-12C7-4BD8-997E-E39E86F63B27}" type="pres">
      <dgm:prSet presAssocID="{9CB9E6CA-0761-4B2E-9F49-4E33872D8C95}" presName="spaceRect" presStyleCnt="0"/>
      <dgm:spPr/>
    </dgm:pt>
    <dgm:pt modelId="{37CA3A85-A373-4356-9FBB-E8121A03E239}" type="pres">
      <dgm:prSet presAssocID="{9CB9E6CA-0761-4B2E-9F49-4E33872D8C95}" presName="parTx" presStyleLbl="revTx" presStyleIdx="1" presStyleCnt="4">
        <dgm:presLayoutVars>
          <dgm:chMax val="0"/>
          <dgm:chPref val="0"/>
        </dgm:presLayoutVars>
      </dgm:prSet>
      <dgm:spPr/>
    </dgm:pt>
    <dgm:pt modelId="{F0B6E52F-8AA8-487D-87D8-73DFCA4CAFBF}" type="pres">
      <dgm:prSet presAssocID="{B0B88B3E-36EB-4633-B7C4-F7203736F8DF}" presName="sibTrans" presStyleCnt="0"/>
      <dgm:spPr/>
    </dgm:pt>
    <dgm:pt modelId="{40D5EA4B-3259-44A7-B4BE-3B7B86305D0D}" type="pres">
      <dgm:prSet presAssocID="{40693CB6-F369-4DA5-9AD0-5159F67E7643}" presName="compNode" presStyleCnt="0"/>
      <dgm:spPr/>
    </dgm:pt>
    <dgm:pt modelId="{E5664581-F652-4455-B8DC-26AA91DF26CB}" type="pres">
      <dgm:prSet presAssocID="{40693CB6-F369-4DA5-9AD0-5159F67E7643}" presName="bgRect" presStyleLbl="bgShp" presStyleIdx="2" presStyleCnt="4"/>
      <dgm:spPr/>
    </dgm:pt>
    <dgm:pt modelId="{A74EB086-6154-49B2-A600-A2FF2C589740}" type="pres">
      <dgm:prSet presAssocID="{40693CB6-F369-4DA5-9AD0-5159F67E764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ug with solid fill"/>
        </a:ext>
      </dgm:extLst>
    </dgm:pt>
    <dgm:pt modelId="{FB86611F-9F48-4D38-AC46-CFF781B2153C}" type="pres">
      <dgm:prSet presAssocID="{40693CB6-F369-4DA5-9AD0-5159F67E7643}" presName="spaceRect" presStyleCnt="0"/>
      <dgm:spPr/>
    </dgm:pt>
    <dgm:pt modelId="{B2EDB7FF-EC73-422C-80CC-092BD7815758}" type="pres">
      <dgm:prSet presAssocID="{40693CB6-F369-4DA5-9AD0-5159F67E7643}" presName="parTx" presStyleLbl="revTx" presStyleIdx="2" presStyleCnt="4">
        <dgm:presLayoutVars>
          <dgm:chMax val="0"/>
          <dgm:chPref val="0"/>
        </dgm:presLayoutVars>
      </dgm:prSet>
      <dgm:spPr/>
    </dgm:pt>
    <dgm:pt modelId="{8C885BF2-5FC7-41E2-B326-EAC80B8AB089}" type="pres">
      <dgm:prSet presAssocID="{5013F15B-1746-42BF-B8AB-00BCF1CF4A6A}" presName="sibTrans" presStyleCnt="0"/>
      <dgm:spPr/>
    </dgm:pt>
    <dgm:pt modelId="{716C0BD6-6CC8-4BDB-BD48-28997EC6EB73}" type="pres">
      <dgm:prSet presAssocID="{AEB9232D-7899-4CEE-95A0-BE05282CD2BF}" presName="compNode" presStyleCnt="0"/>
      <dgm:spPr/>
    </dgm:pt>
    <dgm:pt modelId="{F6DDA6C6-401F-4C4F-8A94-490762791C76}" type="pres">
      <dgm:prSet presAssocID="{AEB9232D-7899-4CEE-95A0-BE05282CD2BF}" presName="bgRect" presStyleLbl="bgShp" presStyleIdx="3" presStyleCnt="4"/>
      <dgm:spPr/>
    </dgm:pt>
    <dgm:pt modelId="{446A0C7E-D7D9-4D41-A927-1CC739C4991C}" type="pres">
      <dgm:prSet presAssocID="{AEB9232D-7899-4CEE-95A0-BE05282CD2B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BF493B0-D356-43E3-98EE-54F1EF11BE76}" type="pres">
      <dgm:prSet presAssocID="{AEB9232D-7899-4CEE-95A0-BE05282CD2BF}" presName="spaceRect" presStyleCnt="0"/>
      <dgm:spPr/>
    </dgm:pt>
    <dgm:pt modelId="{AB29A9AB-F750-4BA3-8A44-0379BE207E30}" type="pres">
      <dgm:prSet presAssocID="{AEB9232D-7899-4CEE-95A0-BE05282CD2B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7EDA20D-75A0-4B5C-873F-C3EA0085987D}" srcId="{55FE528A-C986-4E03-A159-86E25EB283E4}" destId="{9CB9E6CA-0761-4B2E-9F49-4E33872D8C95}" srcOrd="1" destOrd="0" parTransId="{8188AC74-B99B-4A86-B8C5-2117FE54BDBA}" sibTransId="{B0B88B3E-36EB-4633-B7C4-F7203736F8DF}"/>
    <dgm:cxn modelId="{149F3B26-123A-4982-BC8B-807592D1B27E}" srcId="{55FE528A-C986-4E03-A159-86E25EB283E4}" destId="{40693CB6-F369-4DA5-9AD0-5159F67E7643}" srcOrd="2" destOrd="0" parTransId="{E52F506B-E6FD-4DF4-9ED7-27152FE37161}" sibTransId="{5013F15B-1746-42BF-B8AB-00BCF1CF4A6A}"/>
    <dgm:cxn modelId="{2DBEFE5E-EDF5-4A12-937F-6AE695380313}" type="presOf" srcId="{570C7D8A-B80C-4A18-8592-7CDB7560E0EC}" destId="{CA14E2AD-40E1-41BB-A81A-3A4AB05F19E2}" srcOrd="0" destOrd="0" presId="urn:microsoft.com/office/officeart/2018/2/layout/IconVerticalSolidList"/>
    <dgm:cxn modelId="{CE081544-B7DC-4CE8-AC95-9E6210EE2862}" type="presOf" srcId="{9CB9E6CA-0761-4B2E-9F49-4E33872D8C95}" destId="{37CA3A85-A373-4356-9FBB-E8121A03E239}" srcOrd="0" destOrd="0" presId="urn:microsoft.com/office/officeart/2018/2/layout/IconVerticalSolidList"/>
    <dgm:cxn modelId="{514FC064-87BB-437E-B30A-9A02DCC036B9}" type="presOf" srcId="{AEB9232D-7899-4CEE-95A0-BE05282CD2BF}" destId="{AB29A9AB-F750-4BA3-8A44-0379BE207E30}" srcOrd="0" destOrd="0" presId="urn:microsoft.com/office/officeart/2018/2/layout/IconVerticalSolidList"/>
    <dgm:cxn modelId="{EE8FBB49-2928-426B-A646-2F23B9B32691}" srcId="{55FE528A-C986-4E03-A159-86E25EB283E4}" destId="{570C7D8A-B80C-4A18-8592-7CDB7560E0EC}" srcOrd="0" destOrd="0" parTransId="{00ACA295-CC93-425F-B44F-B3FC231540EC}" sibTransId="{7F0E6142-66B4-4B64-9F44-7388DA75D7FB}"/>
    <dgm:cxn modelId="{90C9197F-9EEF-45C4-A17B-A09A2B2E7BDE}" srcId="{55FE528A-C986-4E03-A159-86E25EB283E4}" destId="{AEB9232D-7899-4CEE-95A0-BE05282CD2BF}" srcOrd="3" destOrd="0" parTransId="{8186F3AD-4A4B-4A67-B910-272E5D4AB5E9}" sibTransId="{09CE2CB7-B897-4769-8EED-B86D6BABF1F0}"/>
    <dgm:cxn modelId="{9A0037AD-38D2-470E-BBD2-8613ACE73F8F}" type="presOf" srcId="{55FE528A-C986-4E03-A159-86E25EB283E4}" destId="{5049F18B-C899-4F5D-96D9-A5818299DB3C}" srcOrd="0" destOrd="0" presId="urn:microsoft.com/office/officeart/2018/2/layout/IconVerticalSolidList"/>
    <dgm:cxn modelId="{0D85C9C7-D865-4B4A-8D30-71068FF0F974}" type="presOf" srcId="{40693CB6-F369-4DA5-9AD0-5159F67E7643}" destId="{B2EDB7FF-EC73-422C-80CC-092BD7815758}" srcOrd="0" destOrd="0" presId="urn:microsoft.com/office/officeart/2018/2/layout/IconVerticalSolidList"/>
    <dgm:cxn modelId="{DE6EE6A1-9590-45A8-9E4E-CBA26DC407FE}" type="presParOf" srcId="{5049F18B-C899-4F5D-96D9-A5818299DB3C}" destId="{B96C9EFE-B68E-4F3C-B3E0-7F3F898A0468}" srcOrd="0" destOrd="0" presId="urn:microsoft.com/office/officeart/2018/2/layout/IconVerticalSolidList"/>
    <dgm:cxn modelId="{235C3F2D-1FA8-4E4A-938B-C77C6A3749FE}" type="presParOf" srcId="{B96C9EFE-B68E-4F3C-B3E0-7F3F898A0468}" destId="{79852AE7-A8C6-41AC-A07F-28E8D2345CE8}" srcOrd="0" destOrd="0" presId="urn:microsoft.com/office/officeart/2018/2/layout/IconVerticalSolidList"/>
    <dgm:cxn modelId="{E1EB52A4-E6FE-4D7A-8C14-8549A216501D}" type="presParOf" srcId="{B96C9EFE-B68E-4F3C-B3E0-7F3F898A0468}" destId="{DD9108B3-1705-40A5-988C-DF28472C177F}" srcOrd="1" destOrd="0" presId="urn:microsoft.com/office/officeart/2018/2/layout/IconVerticalSolidList"/>
    <dgm:cxn modelId="{0E600EBC-A8AD-46C6-A03D-3C5211301CF0}" type="presParOf" srcId="{B96C9EFE-B68E-4F3C-B3E0-7F3F898A0468}" destId="{A1A34BD1-E82B-4231-8A5F-3037C2A065FD}" srcOrd="2" destOrd="0" presId="urn:microsoft.com/office/officeart/2018/2/layout/IconVerticalSolidList"/>
    <dgm:cxn modelId="{1F1F49C0-0CD4-4A6C-95D4-E02D90D533D4}" type="presParOf" srcId="{B96C9EFE-B68E-4F3C-B3E0-7F3F898A0468}" destId="{CA14E2AD-40E1-41BB-A81A-3A4AB05F19E2}" srcOrd="3" destOrd="0" presId="urn:microsoft.com/office/officeart/2018/2/layout/IconVerticalSolidList"/>
    <dgm:cxn modelId="{96321421-0B47-498A-B4C9-BFF13A7B9908}" type="presParOf" srcId="{5049F18B-C899-4F5D-96D9-A5818299DB3C}" destId="{235BD26B-5BCF-4563-8A15-B77549E96A97}" srcOrd="1" destOrd="0" presId="urn:microsoft.com/office/officeart/2018/2/layout/IconVerticalSolidList"/>
    <dgm:cxn modelId="{B3A64028-6790-4AD8-A63E-4027671B0574}" type="presParOf" srcId="{5049F18B-C899-4F5D-96D9-A5818299DB3C}" destId="{A26297E9-BE7C-4579-9CF4-D73702524329}" srcOrd="2" destOrd="0" presId="urn:microsoft.com/office/officeart/2018/2/layout/IconVerticalSolidList"/>
    <dgm:cxn modelId="{527DBCD4-8DA5-4DB3-8947-91530F9E63D2}" type="presParOf" srcId="{A26297E9-BE7C-4579-9CF4-D73702524329}" destId="{4FB0BD79-EDB4-4751-91F7-189F098BD825}" srcOrd="0" destOrd="0" presId="urn:microsoft.com/office/officeart/2018/2/layout/IconVerticalSolidList"/>
    <dgm:cxn modelId="{39CDCB8D-1DE9-4C18-800C-BF0ED9EFA1B0}" type="presParOf" srcId="{A26297E9-BE7C-4579-9CF4-D73702524329}" destId="{30308881-6473-4056-9E67-3B577D262B75}" srcOrd="1" destOrd="0" presId="urn:microsoft.com/office/officeart/2018/2/layout/IconVerticalSolidList"/>
    <dgm:cxn modelId="{932ACEBC-3124-419C-8930-4BC0ABD34291}" type="presParOf" srcId="{A26297E9-BE7C-4579-9CF4-D73702524329}" destId="{7F79C5EF-12C7-4BD8-997E-E39E86F63B27}" srcOrd="2" destOrd="0" presId="urn:microsoft.com/office/officeart/2018/2/layout/IconVerticalSolidList"/>
    <dgm:cxn modelId="{82CB04FD-5247-4B7E-BCB6-159A55C295EB}" type="presParOf" srcId="{A26297E9-BE7C-4579-9CF4-D73702524329}" destId="{37CA3A85-A373-4356-9FBB-E8121A03E239}" srcOrd="3" destOrd="0" presId="urn:microsoft.com/office/officeart/2018/2/layout/IconVerticalSolidList"/>
    <dgm:cxn modelId="{E261D6E1-22C7-4C69-A5D4-A6060EE0F65C}" type="presParOf" srcId="{5049F18B-C899-4F5D-96D9-A5818299DB3C}" destId="{F0B6E52F-8AA8-487D-87D8-73DFCA4CAFBF}" srcOrd="3" destOrd="0" presId="urn:microsoft.com/office/officeart/2018/2/layout/IconVerticalSolidList"/>
    <dgm:cxn modelId="{64D2E283-6286-4BA1-9804-F2AEDB0D41F3}" type="presParOf" srcId="{5049F18B-C899-4F5D-96D9-A5818299DB3C}" destId="{40D5EA4B-3259-44A7-B4BE-3B7B86305D0D}" srcOrd="4" destOrd="0" presId="urn:microsoft.com/office/officeart/2018/2/layout/IconVerticalSolidList"/>
    <dgm:cxn modelId="{F77FB489-2CCD-4626-AEA4-9FD23D48C0CF}" type="presParOf" srcId="{40D5EA4B-3259-44A7-B4BE-3B7B86305D0D}" destId="{E5664581-F652-4455-B8DC-26AA91DF26CB}" srcOrd="0" destOrd="0" presId="urn:microsoft.com/office/officeart/2018/2/layout/IconVerticalSolidList"/>
    <dgm:cxn modelId="{D8316967-70BA-4F20-AAD7-B4CB22ED1506}" type="presParOf" srcId="{40D5EA4B-3259-44A7-B4BE-3B7B86305D0D}" destId="{A74EB086-6154-49B2-A600-A2FF2C589740}" srcOrd="1" destOrd="0" presId="urn:microsoft.com/office/officeart/2018/2/layout/IconVerticalSolidList"/>
    <dgm:cxn modelId="{6FAE7783-CA35-4FDF-AB84-44FA643CE3E3}" type="presParOf" srcId="{40D5EA4B-3259-44A7-B4BE-3B7B86305D0D}" destId="{FB86611F-9F48-4D38-AC46-CFF781B2153C}" srcOrd="2" destOrd="0" presId="urn:microsoft.com/office/officeart/2018/2/layout/IconVerticalSolidList"/>
    <dgm:cxn modelId="{70231DDD-C027-4B99-BB1F-29CA8F8EF0FB}" type="presParOf" srcId="{40D5EA4B-3259-44A7-B4BE-3B7B86305D0D}" destId="{B2EDB7FF-EC73-422C-80CC-092BD7815758}" srcOrd="3" destOrd="0" presId="urn:microsoft.com/office/officeart/2018/2/layout/IconVerticalSolidList"/>
    <dgm:cxn modelId="{6D7735D3-63B4-4CE4-8913-2E9C01362D4D}" type="presParOf" srcId="{5049F18B-C899-4F5D-96D9-A5818299DB3C}" destId="{8C885BF2-5FC7-41E2-B326-EAC80B8AB089}" srcOrd="5" destOrd="0" presId="urn:microsoft.com/office/officeart/2018/2/layout/IconVerticalSolidList"/>
    <dgm:cxn modelId="{7651CBF5-EBB9-4E64-B56A-F6D317831387}" type="presParOf" srcId="{5049F18B-C899-4F5D-96D9-A5818299DB3C}" destId="{716C0BD6-6CC8-4BDB-BD48-28997EC6EB73}" srcOrd="6" destOrd="0" presId="urn:microsoft.com/office/officeart/2018/2/layout/IconVerticalSolidList"/>
    <dgm:cxn modelId="{05D1B644-231F-4321-B033-B6C3B27E7DB6}" type="presParOf" srcId="{716C0BD6-6CC8-4BDB-BD48-28997EC6EB73}" destId="{F6DDA6C6-401F-4C4F-8A94-490762791C76}" srcOrd="0" destOrd="0" presId="urn:microsoft.com/office/officeart/2018/2/layout/IconVerticalSolidList"/>
    <dgm:cxn modelId="{7D7DAAAB-34C4-4303-911F-ED9994D2032E}" type="presParOf" srcId="{716C0BD6-6CC8-4BDB-BD48-28997EC6EB73}" destId="{446A0C7E-D7D9-4D41-A927-1CC739C4991C}" srcOrd="1" destOrd="0" presId="urn:microsoft.com/office/officeart/2018/2/layout/IconVerticalSolidList"/>
    <dgm:cxn modelId="{5371871A-1A0F-43AB-8F9E-40D99D88CFB4}" type="presParOf" srcId="{716C0BD6-6CC8-4BDB-BD48-28997EC6EB73}" destId="{0BF493B0-D356-43E3-98EE-54F1EF11BE76}" srcOrd="2" destOrd="0" presId="urn:microsoft.com/office/officeart/2018/2/layout/IconVerticalSolidList"/>
    <dgm:cxn modelId="{43345228-305D-46ED-9212-155102CC54F8}" type="presParOf" srcId="{716C0BD6-6CC8-4BDB-BD48-28997EC6EB73}" destId="{AB29A9AB-F750-4BA3-8A44-0379BE207E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FE528A-C986-4E03-A159-86E25EB283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0C7D8A-B80C-4A18-8592-7CDB7560E0EC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With approximately 30,000 students, RCSS is the 14</a:t>
          </a:r>
          <a:r>
            <a:rPr lang="en-US" sz="2000" b="1" baseline="30000" dirty="0"/>
            <a:t>th</a:t>
          </a:r>
          <a:r>
            <a:rPr lang="en-US" sz="2000" b="1" dirty="0"/>
            <a:t> largest school district in Georgia.</a:t>
          </a:r>
        </a:p>
      </dgm:t>
    </dgm:pt>
    <dgm:pt modelId="{00ACA295-CC93-425F-B44F-B3FC231540EC}" type="parTrans" cxnId="{EE8FBB49-2928-426B-A646-2F23B9B32691}">
      <dgm:prSet/>
      <dgm:spPr/>
      <dgm:t>
        <a:bodyPr/>
        <a:lstStyle/>
        <a:p>
          <a:endParaRPr lang="en-US"/>
        </a:p>
      </dgm:t>
    </dgm:pt>
    <dgm:pt modelId="{7F0E6142-66B4-4B64-9F44-7388DA75D7FB}" type="sibTrans" cxnId="{EE8FBB49-2928-426B-A646-2F23B9B3269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693CB6-F369-4DA5-9AD0-5159F67E7643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Calibri" panose="020F0502020204030204"/>
            </a:rPr>
            <a:t>Our student population is highly diverse, with approximately 85% of students representing Black, Hispanic, multi-racial, Asian/Pacific Islander, American Indian/Alaskan native races/ethnicities.</a:t>
          </a:r>
        </a:p>
      </dgm:t>
    </dgm:pt>
    <dgm:pt modelId="{E52F506B-E6FD-4DF4-9ED7-27152FE37161}" type="parTrans" cxnId="{149F3B26-123A-4982-BC8B-807592D1B27E}">
      <dgm:prSet/>
      <dgm:spPr/>
      <dgm:t>
        <a:bodyPr/>
        <a:lstStyle/>
        <a:p>
          <a:endParaRPr lang="en-US"/>
        </a:p>
      </dgm:t>
    </dgm:pt>
    <dgm:pt modelId="{5013F15B-1746-42BF-B8AB-00BCF1CF4A6A}" type="sibTrans" cxnId="{149F3B26-123A-4982-BC8B-807592D1B27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B9232D-7899-4CEE-95A0-BE05282CD2B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RCSS currently has 56 schools and programs. </a:t>
          </a:r>
        </a:p>
      </dgm:t>
    </dgm:pt>
    <dgm:pt modelId="{8186F3AD-4A4B-4A67-B910-272E5D4AB5E9}" type="parTrans" cxnId="{90C9197F-9EEF-45C4-A17B-A09A2B2E7BDE}">
      <dgm:prSet/>
      <dgm:spPr/>
      <dgm:t>
        <a:bodyPr/>
        <a:lstStyle/>
        <a:p>
          <a:endParaRPr lang="en-US"/>
        </a:p>
      </dgm:t>
    </dgm:pt>
    <dgm:pt modelId="{09CE2CB7-B897-4769-8EED-B86D6BABF1F0}" type="sibTrans" cxnId="{90C9197F-9EEF-45C4-A17B-A09A2B2E7BD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CB9E6CA-0761-4B2E-9F49-4E33872D8C95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latin typeface="Calibri" panose="020F0502020204030204"/>
            </a:rPr>
            <a:t>RCSS has the oldest public school in the Southeast and the sixth oldest existing public high school in the U.S.</a:t>
          </a:r>
        </a:p>
      </dgm:t>
    </dgm:pt>
    <dgm:pt modelId="{8188AC74-B99B-4A86-B8C5-2117FE54BDBA}" type="parTrans" cxnId="{B7EDA20D-75A0-4B5C-873F-C3EA0085987D}">
      <dgm:prSet/>
      <dgm:spPr/>
      <dgm:t>
        <a:bodyPr/>
        <a:lstStyle/>
        <a:p>
          <a:endParaRPr lang="en-US"/>
        </a:p>
      </dgm:t>
    </dgm:pt>
    <dgm:pt modelId="{B0B88B3E-36EB-4633-B7C4-F7203736F8DF}" type="sibTrans" cxnId="{B7EDA20D-75A0-4B5C-873F-C3EA0085987D}">
      <dgm:prSet/>
      <dgm:spPr/>
      <dgm:t>
        <a:bodyPr/>
        <a:lstStyle/>
        <a:p>
          <a:endParaRPr lang="en-US"/>
        </a:p>
      </dgm:t>
    </dgm:pt>
    <dgm:pt modelId="{5049F18B-C899-4F5D-96D9-A5818299DB3C}" type="pres">
      <dgm:prSet presAssocID="{55FE528A-C986-4E03-A159-86E25EB283E4}" presName="root" presStyleCnt="0">
        <dgm:presLayoutVars>
          <dgm:dir/>
          <dgm:resizeHandles val="exact"/>
        </dgm:presLayoutVars>
      </dgm:prSet>
      <dgm:spPr/>
    </dgm:pt>
    <dgm:pt modelId="{B96C9EFE-B68E-4F3C-B3E0-7F3F898A0468}" type="pres">
      <dgm:prSet presAssocID="{570C7D8A-B80C-4A18-8592-7CDB7560E0EC}" presName="compNode" presStyleCnt="0"/>
      <dgm:spPr/>
    </dgm:pt>
    <dgm:pt modelId="{79852AE7-A8C6-41AC-A07F-28E8D2345CE8}" type="pres">
      <dgm:prSet presAssocID="{570C7D8A-B80C-4A18-8592-7CDB7560E0EC}" presName="bgRect" presStyleLbl="bgShp" presStyleIdx="0" presStyleCnt="4"/>
      <dgm:spPr/>
    </dgm:pt>
    <dgm:pt modelId="{DD9108B3-1705-40A5-988C-DF28472C177F}" type="pres">
      <dgm:prSet presAssocID="{570C7D8A-B80C-4A18-8592-7CDB7560E0E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1A34BD1-E82B-4231-8A5F-3037C2A065FD}" type="pres">
      <dgm:prSet presAssocID="{570C7D8A-B80C-4A18-8592-7CDB7560E0EC}" presName="spaceRect" presStyleCnt="0"/>
      <dgm:spPr/>
    </dgm:pt>
    <dgm:pt modelId="{CA14E2AD-40E1-41BB-A81A-3A4AB05F19E2}" type="pres">
      <dgm:prSet presAssocID="{570C7D8A-B80C-4A18-8592-7CDB7560E0EC}" presName="parTx" presStyleLbl="revTx" presStyleIdx="0" presStyleCnt="4">
        <dgm:presLayoutVars>
          <dgm:chMax val="0"/>
          <dgm:chPref val="0"/>
        </dgm:presLayoutVars>
      </dgm:prSet>
      <dgm:spPr/>
    </dgm:pt>
    <dgm:pt modelId="{235BD26B-5BCF-4563-8A15-B77549E96A97}" type="pres">
      <dgm:prSet presAssocID="{7F0E6142-66B4-4B64-9F44-7388DA75D7FB}" presName="sibTrans" presStyleCnt="0"/>
      <dgm:spPr/>
    </dgm:pt>
    <dgm:pt modelId="{A26297E9-BE7C-4579-9CF4-D73702524329}" type="pres">
      <dgm:prSet presAssocID="{9CB9E6CA-0761-4B2E-9F49-4E33872D8C95}" presName="compNode" presStyleCnt="0"/>
      <dgm:spPr/>
    </dgm:pt>
    <dgm:pt modelId="{4FB0BD79-EDB4-4751-91F7-189F098BD825}" type="pres">
      <dgm:prSet presAssocID="{9CB9E6CA-0761-4B2E-9F49-4E33872D8C95}" presName="bgRect" presStyleLbl="bgShp" presStyleIdx="1" presStyleCnt="4"/>
      <dgm:spPr/>
    </dgm:pt>
    <dgm:pt modelId="{30308881-6473-4056-9E67-3B577D262B75}" type="pres">
      <dgm:prSet presAssocID="{9CB9E6CA-0761-4B2E-9F49-4E33872D8C9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with solid fill"/>
        </a:ext>
      </dgm:extLst>
    </dgm:pt>
    <dgm:pt modelId="{7F79C5EF-12C7-4BD8-997E-E39E86F63B27}" type="pres">
      <dgm:prSet presAssocID="{9CB9E6CA-0761-4B2E-9F49-4E33872D8C95}" presName="spaceRect" presStyleCnt="0"/>
      <dgm:spPr/>
    </dgm:pt>
    <dgm:pt modelId="{37CA3A85-A373-4356-9FBB-E8121A03E239}" type="pres">
      <dgm:prSet presAssocID="{9CB9E6CA-0761-4B2E-9F49-4E33872D8C95}" presName="parTx" presStyleLbl="revTx" presStyleIdx="1" presStyleCnt="4">
        <dgm:presLayoutVars>
          <dgm:chMax val="0"/>
          <dgm:chPref val="0"/>
        </dgm:presLayoutVars>
      </dgm:prSet>
      <dgm:spPr/>
    </dgm:pt>
    <dgm:pt modelId="{F0B6E52F-8AA8-487D-87D8-73DFCA4CAFBF}" type="pres">
      <dgm:prSet presAssocID="{B0B88B3E-36EB-4633-B7C4-F7203736F8DF}" presName="sibTrans" presStyleCnt="0"/>
      <dgm:spPr/>
    </dgm:pt>
    <dgm:pt modelId="{40D5EA4B-3259-44A7-B4BE-3B7B86305D0D}" type="pres">
      <dgm:prSet presAssocID="{40693CB6-F369-4DA5-9AD0-5159F67E7643}" presName="compNode" presStyleCnt="0"/>
      <dgm:spPr/>
    </dgm:pt>
    <dgm:pt modelId="{E5664581-F652-4455-B8DC-26AA91DF26CB}" type="pres">
      <dgm:prSet presAssocID="{40693CB6-F369-4DA5-9AD0-5159F67E7643}" presName="bgRect" presStyleLbl="bgShp" presStyleIdx="2" presStyleCnt="4"/>
      <dgm:spPr/>
    </dgm:pt>
    <dgm:pt modelId="{A74EB086-6154-49B2-A600-A2FF2C589740}" type="pres">
      <dgm:prSet presAssocID="{40693CB6-F369-4DA5-9AD0-5159F67E7643}" presName="iconRect" presStyleLbl="node1" presStyleIdx="2" presStyleCnt="4" custLinFactX="477049" custLinFactY="200000" custLinFactNeighborX="500000" custLinFactNeighborY="204989"/>
      <dgm:spPr/>
      <dgm:extLst/>
    </dgm:pt>
    <dgm:pt modelId="{FB86611F-9F48-4D38-AC46-CFF781B2153C}" type="pres">
      <dgm:prSet presAssocID="{40693CB6-F369-4DA5-9AD0-5159F67E7643}" presName="spaceRect" presStyleCnt="0"/>
      <dgm:spPr/>
    </dgm:pt>
    <dgm:pt modelId="{B2EDB7FF-EC73-422C-80CC-092BD7815758}" type="pres">
      <dgm:prSet presAssocID="{40693CB6-F369-4DA5-9AD0-5159F67E7643}" presName="parTx" presStyleLbl="revTx" presStyleIdx="2" presStyleCnt="4">
        <dgm:presLayoutVars>
          <dgm:chMax val="0"/>
          <dgm:chPref val="0"/>
        </dgm:presLayoutVars>
      </dgm:prSet>
      <dgm:spPr/>
    </dgm:pt>
    <dgm:pt modelId="{8C885BF2-5FC7-41E2-B326-EAC80B8AB089}" type="pres">
      <dgm:prSet presAssocID="{5013F15B-1746-42BF-B8AB-00BCF1CF4A6A}" presName="sibTrans" presStyleCnt="0"/>
      <dgm:spPr/>
    </dgm:pt>
    <dgm:pt modelId="{716C0BD6-6CC8-4BDB-BD48-28997EC6EB73}" type="pres">
      <dgm:prSet presAssocID="{AEB9232D-7899-4CEE-95A0-BE05282CD2BF}" presName="compNode" presStyleCnt="0"/>
      <dgm:spPr/>
    </dgm:pt>
    <dgm:pt modelId="{F6DDA6C6-401F-4C4F-8A94-490762791C76}" type="pres">
      <dgm:prSet presAssocID="{AEB9232D-7899-4CEE-95A0-BE05282CD2BF}" presName="bgRect" presStyleLbl="bgShp" presStyleIdx="3" presStyleCnt="4"/>
      <dgm:spPr/>
    </dgm:pt>
    <dgm:pt modelId="{446A0C7E-D7D9-4D41-A927-1CC739C4991C}" type="pres">
      <dgm:prSet presAssocID="{AEB9232D-7899-4CEE-95A0-BE05282CD2BF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BF493B0-D356-43E3-98EE-54F1EF11BE76}" type="pres">
      <dgm:prSet presAssocID="{AEB9232D-7899-4CEE-95A0-BE05282CD2BF}" presName="spaceRect" presStyleCnt="0"/>
      <dgm:spPr/>
    </dgm:pt>
    <dgm:pt modelId="{AB29A9AB-F750-4BA3-8A44-0379BE207E30}" type="pres">
      <dgm:prSet presAssocID="{AEB9232D-7899-4CEE-95A0-BE05282CD2B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7EDA20D-75A0-4B5C-873F-C3EA0085987D}" srcId="{55FE528A-C986-4E03-A159-86E25EB283E4}" destId="{9CB9E6CA-0761-4B2E-9F49-4E33872D8C95}" srcOrd="1" destOrd="0" parTransId="{8188AC74-B99B-4A86-B8C5-2117FE54BDBA}" sibTransId="{B0B88B3E-36EB-4633-B7C4-F7203736F8DF}"/>
    <dgm:cxn modelId="{149F3B26-123A-4982-BC8B-807592D1B27E}" srcId="{55FE528A-C986-4E03-A159-86E25EB283E4}" destId="{40693CB6-F369-4DA5-9AD0-5159F67E7643}" srcOrd="2" destOrd="0" parTransId="{E52F506B-E6FD-4DF4-9ED7-27152FE37161}" sibTransId="{5013F15B-1746-42BF-B8AB-00BCF1CF4A6A}"/>
    <dgm:cxn modelId="{2DBEFE5E-EDF5-4A12-937F-6AE695380313}" type="presOf" srcId="{570C7D8A-B80C-4A18-8592-7CDB7560E0EC}" destId="{CA14E2AD-40E1-41BB-A81A-3A4AB05F19E2}" srcOrd="0" destOrd="0" presId="urn:microsoft.com/office/officeart/2018/2/layout/IconVerticalSolidList"/>
    <dgm:cxn modelId="{CE081544-B7DC-4CE8-AC95-9E6210EE2862}" type="presOf" srcId="{9CB9E6CA-0761-4B2E-9F49-4E33872D8C95}" destId="{37CA3A85-A373-4356-9FBB-E8121A03E239}" srcOrd="0" destOrd="0" presId="urn:microsoft.com/office/officeart/2018/2/layout/IconVerticalSolidList"/>
    <dgm:cxn modelId="{514FC064-87BB-437E-B30A-9A02DCC036B9}" type="presOf" srcId="{AEB9232D-7899-4CEE-95A0-BE05282CD2BF}" destId="{AB29A9AB-F750-4BA3-8A44-0379BE207E30}" srcOrd="0" destOrd="0" presId="urn:microsoft.com/office/officeart/2018/2/layout/IconVerticalSolidList"/>
    <dgm:cxn modelId="{EE8FBB49-2928-426B-A646-2F23B9B32691}" srcId="{55FE528A-C986-4E03-A159-86E25EB283E4}" destId="{570C7D8A-B80C-4A18-8592-7CDB7560E0EC}" srcOrd="0" destOrd="0" parTransId="{00ACA295-CC93-425F-B44F-B3FC231540EC}" sibTransId="{7F0E6142-66B4-4B64-9F44-7388DA75D7FB}"/>
    <dgm:cxn modelId="{90C9197F-9EEF-45C4-A17B-A09A2B2E7BDE}" srcId="{55FE528A-C986-4E03-A159-86E25EB283E4}" destId="{AEB9232D-7899-4CEE-95A0-BE05282CD2BF}" srcOrd="3" destOrd="0" parTransId="{8186F3AD-4A4B-4A67-B910-272E5D4AB5E9}" sibTransId="{09CE2CB7-B897-4769-8EED-B86D6BABF1F0}"/>
    <dgm:cxn modelId="{9A0037AD-38D2-470E-BBD2-8613ACE73F8F}" type="presOf" srcId="{55FE528A-C986-4E03-A159-86E25EB283E4}" destId="{5049F18B-C899-4F5D-96D9-A5818299DB3C}" srcOrd="0" destOrd="0" presId="urn:microsoft.com/office/officeart/2018/2/layout/IconVerticalSolidList"/>
    <dgm:cxn modelId="{0D85C9C7-D865-4B4A-8D30-71068FF0F974}" type="presOf" srcId="{40693CB6-F369-4DA5-9AD0-5159F67E7643}" destId="{B2EDB7FF-EC73-422C-80CC-092BD7815758}" srcOrd="0" destOrd="0" presId="urn:microsoft.com/office/officeart/2018/2/layout/IconVerticalSolidList"/>
    <dgm:cxn modelId="{DE6EE6A1-9590-45A8-9E4E-CBA26DC407FE}" type="presParOf" srcId="{5049F18B-C899-4F5D-96D9-A5818299DB3C}" destId="{B96C9EFE-B68E-4F3C-B3E0-7F3F898A0468}" srcOrd="0" destOrd="0" presId="urn:microsoft.com/office/officeart/2018/2/layout/IconVerticalSolidList"/>
    <dgm:cxn modelId="{235C3F2D-1FA8-4E4A-938B-C77C6A3749FE}" type="presParOf" srcId="{B96C9EFE-B68E-4F3C-B3E0-7F3F898A0468}" destId="{79852AE7-A8C6-41AC-A07F-28E8D2345CE8}" srcOrd="0" destOrd="0" presId="urn:microsoft.com/office/officeart/2018/2/layout/IconVerticalSolidList"/>
    <dgm:cxn modelId="{E1EB52A4-E6FE-4D7A-8C14-8549A216501D}" type="presParOf" srcId="{B96C9EFE-B68E-4F3C-B3E0-7F3F898A0468}" destId="{DD9108B3-1705-40A5-988C-DF28472C177F}" srcOrd="1" destOrd="0" presId="urn:microsoft.com/office/officeart/2018/2/layout/IconVerticalSolidList"/>
    <dgm:cxn modelId="{0E600EBC-A8AD-46C6-A03D-3C5211301CF0}" type="presParOf" srcId="{B96C9EFE-B68E-4F3C-B3E0-7F3F898A0468}" destId="{A1A34BD1-E82B-4231-8A5F-3037C2A065FD}" srcOrd="2" destOrd="0" presId="urn:microsoft.com/office/officeart/2018/2/layout/IconVerticalSolidList"/>
    <dgm:cxn modelId="{1F1F49C0-0CD4-4A6C-95D4-E02D90D533D4}" type="presParOf" srcId="{B96C9EFE-B68E-4F3C-B3E0-7F3F898A0468}" destId="{CA14E2AD-40E1-41BB-A81A-3A4AB05F19E2}" srcOrd="3" destOrd="0" presId="urn:microsoft.com/office/officeart/2018/2/layout/IconVerticalSolidList"/>
    <dgm:cxn modelId="{96321421-0B47-498A-B4C9-BFF13A7B9908}" type="presParOf" srcId="{5049F18B-C899-4F5D-96D9-A5818299DB3C}" destId="{235BD26B-5BCF-4563-8A15-B77549E96A97}" srcOrd="1" destOrd="0" presId="urn:microsoft.com/office/officeart/2018/2/layout/IconVerticalSolidList"/>
    <dgm:cxn modelId="{B3A64028-6790-4AD8-A63E-4027671B0574}" type="presParOf" srcId="{5049F18B-C899-4F5D-96D9-A5818299DB3C}" destId="{A26297E9-BE7C-4579-9CF4-D73702524329}" srcOrd="2" destOrd="0" presId="urn:microsoft.com/office/officeart/2018/2/layout/IconVerticalSolidList"/>
    <dgm:cxn modelId="{527DBCD4-8DA5-4DB3-8947-91530F9E63D2}" type="presParOf" srcId="{A26297E9-BE7C-4579-9CF4-D73702524329}" destId="{4FB0BD79-EDB4-4751-91F7-189F098BD825}" srcOrd="0" destOrd="0" presId="urn:microsoft.com/office/officeart/2018/2/layout/IconVerticalSolidList"/>
    <dgm:cxn modelId="{39CDCB8D-1DE9-4C18-800C-BF0ED9EFA1B0}" type="presParOf" srcId="{A26297E9-BE7C-4579-9CF4-D73702524329}" destId="{30308881-6473-4056-9E67-3B577D262B75}" srcOrd="1" destOrd="0" presId="urn:microsoft.com/office/officeart/2018/2/layout/IconVerticalSolidList"/>
    <dgm:cxn modelId="{932ACEBC-3124-419C-8930-4BC0ABD34291}" type="presParOf" srcId="{A26297E9-BE7C-4579-9CF4-D73702524329}" destId="{7F79C5EF-12C7-4BD8-997E-E39E86F63B27}" srcOrd="2" destOrd="0" presId="urn:microsoft.com/office/officeart/2018/2/layout/IconVerticalSolidList"/>
    <dgm:cxn modelId="{82CB04FD-5247-4B7E-BCB6-159A55C295EB}" type="presParOf" srcId="{A26297E9-BE7C-4579-9CF4-D73702524329}" destId="{37CA3A85-A373-4356-9FBB-E8121A03E239}" srcOrd="3" destOrd="0" presId="urn:microsoft.com/office/officeart/2018/2/layout/IconVerticalSolidList"/>
    <dgm:cxn modelId="{E261D6E1-22C7-4C69-A5D4-A6060EE0F65C}" type="presParOf" srcId="{5049F18B-C899-4F5D-96D9-A5818299DB3C}" destId="{F0B6E52F-8AA8-487D-87D8-73DFCA4CAFBF}" srcOrd="3" destOrd="0" presId="urn:microsoft.com/office/officeart/2018/2/layout/IconVerticalSolidList"/>
    <dgm:cxn modelId="{64D2E283-6286-4BA1-9804-F2AEDB0D41F3}" type="presParOf" srcId="{5049F18B-C899-4F5D-96D9-A5818299DB3C}" destId="{40D5EA4B-3259-44A7-B4BE-3B7B86305D0D}" srcOrd="4" destOrd="0" presId="urn:microsoft.com/office/officeart/2018/2/layout/IconVerticalSolidList"/>
    <dgm:cxn modelId="{F77FB489-2CCD-4626-AEA4-9FD23D48C0CF}" type="presParOf" srcId="{40D5EA4B-3259-44A7-B4BE-3B7B86305D0D}" destId="{E5664581-F652-4455-B8DC-26AA91DF26CB}" srcOrd="0" destOrd="0" presId="urn:microsoft.com/office/officeart/2018/2/layout/IconVerticalSolidList"/>
    <dgm:cxn modelId="{D8316967-70BA-4F20-AAD7-B4CB22ED1506}" type="presParOf" srcId="{40D5EA4B-3259-44A7-B4BE-3B7B86305D0D}" destId="{A74EB086-6154-49B2-A600-A2FF2C589740}" srcOrd="1" destOrd="0" presId="urn:microsoft.com/office/officeart/2018/2/layout/IconVerticalSolidList"/>
    <dgm:cxn modelId="{6FAE7783-CA35-4FDF-AB84-44FA643CE3E3}" type="presParOf" srcId="{40D5EA4B-3259-44A7-B4BE-3B7B86305D0D}" destId="{FB86611F-9F48-4D38-AC46-CFF781B2153C}" srcOrd="2" destOrd="0" presId="urn:microsoft.com/office/officeart/2018/2/layout/IconVerticalSolidList"/>
    <dgm:cxn modelId="{70231DDD-C027-4B99-BB1F-29CA8F8EF0FB}" type="presParOf" srcId="{40D5EA4B-3259-44A7-B4BE-3B7B86305D0D}" destId="{B2EDB7FF-EC73-422C-80CC-092BD7815758}" srcOrd="3" destOrd="0" presId="urn:microsoft.com/office/officeart/2018/2/layout/IconVerticalSolidList"/>
    <dgm:cxn modelId="{6D7735D3-63B4-4CE4-8913-2E9C01362D4D}" type="presParOf" srcId="{5049F18B-C899-4F5D-96D9-A5818299DB3C}" destId="{8C885BF2-5FC7-41E2-B326-EAC80B8AB089}" srcOrd="5" destOrd="0" presId="urn:microsoft.com/office/officeart/2018/2/layout/IconVerticalSolidList"/>
    <dgm:cxn modelId="{7651CBF5-EBB9-4E64-B56A-F6D317831387}" type="presParOf" srcId="{5049F18B-C899-4F5D-96D9-A5818299DB3C}" destId="{716C0BD6-6CC8-4BDB-BD48-28997EC6EB73}" srcOrd="6" destOrd="0" presId="urn:microsoft.com/office/officeart/2018/2/layout/IconVerticalSolidList"/>
    <dgm:cxn modelId="{05D1B644-231F-4321-B033-B6C3B27E7DB6}" type="presParOf" srcId="{716C0BD6-6CC8-4BDB-BD48-28997EC6EB73}" destId="{F6DDA6C6-401F-4C4F-8A94-490762791C76}" srcOrd="0" destOrd="0" presId="urn:microsoft.com/office/officeart/2018/2/layout/IconVerticalSolidList"/>
    <dgm:cxn modelId="{7D7DAAAB-34C4-4303-911F-ED9994D2032E}" type="presParOf" srcId="{716C0BD6-6CC8-4BDB-BD48-28997EC6EB73}" destId="{446A0C7E-D7D9-4D41-A927-1CC739C4991C}" srcOrd="1" destOrd="0" presId="urn:microsoft.com/office/officeart/2018/2/layout/IconVerticalSolidList"/>
    <dgm:cxn modelId="{5371871A-1A0F-43AB-8F9E-40D99D88CFB4}" type="presParOf" srcId="{716C0BD6-6CC8-4BDB-BD48-28997EC6EB73}" destId="{0BF493B0-D356-43E3-98EE-54F1EF11BE76}" srcOrd="2" destOrd="0" presId="urn:microsoft.com/office/officeart/2018/2/layout/IconVerticalSolidList"/>
    <dgm:cxn modelId="{43345228-305D-46ED-9212-155102CC54F8}" type="presParOf" srcId="{716C0BD6-6CC8-4BDB-BD48-28997EC6EB73}" destId="{AB29A9AB-F750-4BA3-8A44-0379BE207E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4D469A-08C4-46B9-A824-4845385E476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F5B9BB-7E5C-4A58-8C2D-409F7DCD7C88}">
      <dgm:prSet phldrT="[Text]"/>
      <dgm:spPr>
        <a:solidFill>
          <a:srgbClr val="003296"/>
        </a:solidFill>
      </dgm:spPr>
      <dgm:t>
        <a:bodyPr/>
        <a:lstStyle/>
        <a:p>
          <a:r>
            <a:rPr lang="en-US" dirty="0">
              <a:latin typeface="Impact" panose="020B0806030902050204" pitchFamily="34" charset="0"/>
            </a:rPr>
            <a:t>$4,999.99 OR LESS</a:t>
          </a:r>
        </a:p>
      </dgm:t>
    </dgm:pt>
    <dgm:pt modelId="{E2C34968-B3F9-4BE4-B45F-DAAB92D93359}" type="parTrans" cxnId="{E36078EA-F00A-42DC-AAB1-9901CDA6A342}">
      <dgm:prSet/>
      <dgm:spPr/>
      <dgm:t>
        <a:bodyPr/>
        <a:lstStyle/>
        <a:p>
          <a:endParaRPr lang="en-US"/>
        </a:p>
      </dgm:t>
    </dgm:pt>
    <dgm:pt modelId="{09006B5D-EAA8-4437-AC54-C3D80F836C28}" type="sibTrans" cxnId="{E36078EA-F00A-42DC-AAB1-9901CDA6A342}">
      <dgm:prSet/>
      <dgm:spPr/>
      <dgm:t>
        <a:bodyPr/>
        <a:lstStyle/>
        <a:p>
          <a:endParaRPr lang="en-US"/>
        </a:p>
      </dgm:t>
    </dgm:pt>
    <dgm:pt modelId="{30CA1C16-FF2D-4F0E-8CF7-A92BF0A2BC41}">
      <dgm:prSet phldrT="[Text]"/>
      <dgm:spPr/>
      <dgm:t>
        <a:bodyPr/>
        <a:lstStyle/>
        <a:p>
          <a:r>
            <a:rPr lang="en-US" dirty="0">
              <a:latin typeface="Impact" panose="020B0806030902050204" pitchFamily="34" charset="0"/>
            </a:rPr>
            <a:t>One Quote</a:t>
          </a:r>
        </a:p>
      </dgm:t>
    </dgm:pt>
    <dgm:pt modelId="{8ADC586D-5710-4EA0-8A9B-24052481CE98}" type="parTrans" cxnId="{8C78695B-D37C-4F34-AB76-07CB6A162855}">
      <dgm:prSet/>
      <dgm:spPr/>
      <dgm:t>
        <a:bodyPr/>
        <a:lstStyle/>
        <a:p>
          <a:endParaRPr lang="en-US"/>
        </a:p>
      </dgm:t>
    </dgm:pt>
    <dgm:pt modelId="{FB1E9AAC-2409-4B24-B486-A17C81399AD1}" type="sibTrans" cxnId="{8C78695B-D37C-4F34-AB76-07CB6A162855}">
      <dgm:prSet/>
      <dgm:spPr/>
      <dgm:t>
        <a:bodyPr/>
        <a:lstStyle/>
        <a:p>
          <a:endParaRPr lang="en-US"/>
        </a:p>
      </dgm:t>
    </dgm:pt>
    <dgm:pt modelId="{B0EDC4E0-C209-4ACE-8E46-480DA0650B6B}">
      <dgm:prSet phldrT="[Text]"/>
      <dgm:spPr/>
      <dgm:t>
        <a:bodyPr/>
        <a:lstStyle/>
        <a:p>
          <a:r>
            <a:rPr lang="en-US" dirty="0"/>
            <a:t>Discretion must be used in best interest of RCSS</a:t>
          </a:r>
        </a:p>
      </dgm:t>
    </dgm:pt>
    <dgm:pt modelId="{A1FEC3C7-44A5-447C-8AC7-4CEE0E238FEB}" type="parTrans" cxnId="{F3FF7D45-32F6-4E76-9FB0-CEEEBA6EDC54}">
      <dgm:prSet/>
      <dgm:spPr/>
      <dgm:t>
        <a:bodyPr/>
        <a:lstStyle/>
        <a:p>
          <a:endParaRPr lang="en-US"/>
        </a:p>
      </dgm:t>
    </dgm:pt>
    <dgm:pt modelId="{CD115331-BEB4-49BA-A0D2-8DE1B5F0BE23}" type="sibTrans" cxnId="{F3FF7D45-32F6-4E76-9FB0-CEEEBA6EDC54}">
      <dgm:prSet/>
      <dgm:spPr/>
      <dgm:t>
        <a:bodyPr/>
        <a:lstStyle/>
        <a:p>
          <a:endParaRPr lang="en-US"/>
        </a:p>
      </dgm:t>
    </dgm:pt>
    <dgm:pt modelId="{1517BABF-9AD1-42D0-87DF-186526FB51DB}">
      <dgm:prSet phldrT="[Text]"/>
      <dgm:spPr>
        <a:solidFill>
          <a:srgbClr val="003296"/>
        </a:solidFill>
      </dgm:spPr>
      <dgm:t>
        <a:bodyPr/>
        <a:lstStyle/>
        <a:p>
          <a:r>
            <a:rPr lang="en-US" dirty="0">
              <a:latin typeface="Impact" panose="020B0806030902050204" pitchFamily="34" charset="0"/>
            </a:rPr>
            <a:t>$5,000 - $50,000</a:t>
          </a:r>
        </a:p>
        <a:p>
          <a:r>
            <a:rPr lang="en-US" dirty="0">
              <a:latin typeface="Impact" panose="020B0806030902050204" pitchFamily="34" charset="0"/>
            </a:rPr>
            <a:t>(Schools)</a:t>
          </a:r>
        </a:p>
      </dgm:t>
    </dgm:pt>
    <dgm:pt modelId="{CA256259-E9A3-4AAF-95B6-FD5828A13A0E}" type="parTrans" cxnId="{B643FB5A-7D42-48A4-9877-50D451D530A6}">
      <dgm:prSet/>
      <dgm:spPr/>
      <dgm:t>
        <a:bodyPr/>
        <a:lstStyle/>
        <a:p>
          <a:endParaRPr lang="en-US"/>
        </a:p>
      </dgm:t>
    </dgm:pt>
    <dgm:pt modelId="{65E1055F-BEA7-4C96-83CB-59035F0276E2}" type="sibTrans" cxnId="{B643FB5A-7D42-48A4-9877-50D451D530A6}">
      <dgm:prSet/>
      <dgm:spPr/>
      <dgm:t>
        <a:bodyPr/>
        <a:lstStyle/>
        <a:p>
          <a:endParaRPr lang="en-US"/>
        </a:p>
      </dgm:t>
    </dgm:pt>
    <dgm:pt modelId="{36ADC6AA-CBF0-4F42-9E6F-015E41CE4328}">
      <dgm:prSet phldrT="[Text]"/>
      <dgm:spPr/>
      <dgm:t>
        <a:bodyPr/>
        <a:lstStyle/>
        <a:p>
          <a:r>
            <a:rPr lang="en-US" dirty="0">
              <a:latin typeface="Impact" panose="020B0806030902050204" pitchFamily="34" charset="0"/>
            </a:rPr>
            <a:t>Three Quotes</a:t>
          </a:r>
        </a:p>
      </dgm:t>
    </dgm:pt>
    <dgm:pt modelId="{82B33430-163F-4DD7-8F7F-2AE1361A5699}" type="parTrans" cxnId="{A4EF0FBB-85CF-4161-8DDA-1FE1D35D1425}">
      <dgm:prSet/>
      <dgm:spPr/>
      <dgm:t>
        <a:bodyPr/>
        <a:lstStyle/>
        <a:p>
          <a:endParaRPr lang="en-US"/>
        </a:p>
      </dgm:t>
    </dgm:pt>
    <dgm:pt modelId="{E3A441D2-8F52-4CBD-B4FB-AAA96651EEB8}" type="sibTrans" cxnId="{A4EF0FBB-85CF-4161-8DDA-1FE1D35D1425}">
      <dgm:prSet/>
      <dgm:spPr/>
      <dgm:t>
        <a:bodyPr/>
        <a:lstStyle/>
        <a:p>
          <a:endParaRPr lang="en-US"/>
        </a:p>
      </dgm:t>
    </dgm:pt>
    <dgm:pt modelId="{32855495-8D92-4B29-9324-71C07513E3CB}">
      <dgm:prSet phldrT="[Text]"/>
      <dgm:spPr/>
      <dgm:t>
        <a:bodyPr/>
        <a:lstStyle/>
        <a:p>
          <a:r>
            <a:rPr lang="en-US" dirty="0"/>
            <a:t>RCBOE Purchasing Office must review to ensure Procurement Manual is followed</a:t>
          </a:r>
        </a:p>
      </dgm:t>
    </dgm:pt>
    <dgm:pt modelId="{25F0F1D3-590D-49E3-A48F-AF338551E216}" type="parTrans" cxnId="{989653A8-09F9-43F9-AB86-F445FDE73CC0}">
      <dgm:prSet/>
      <dgm:spPr/>
      <dgm:t>
        <a:bodyPr/>
        <a:lstStyle/>
        <a:p>
          <a:endParaRPr lang="en-US"/>
        </a:p>
      </dgm:t>
    </dgm:pt>
    <dgm:pt modelId="{925C3DD6-849A-460B-BB28-21418C6EFE48}" type="sibTrans" cxnId="{989653A8-09F9-43F9-AB86-F445FDE73CC0}">
      <dgm:prSet/>
      <dgm:spPr/>
      <dgm:t>
        <a:bodyPr/>
        <a:lstStyle/>
        <a:p>
          <a:endParaRPr lang="en-US"/>
        </a:p>
      </dgm:t>
    </dgm:pt>
    <dgm:pt modelId="{6E82078E-21D4-46AE-9582-38F38B394B7A}">
      <dgm:prSet phldrT="[Text]"/>
      <dgm:spPr>
        <a:solidFill>
          <a:srgbClr val="003296"/>
        </a:solidFill>
      </dgm:spPr>
      <dgm:t>
        <a:bodyPr/>
        <a:lstStyle/>
        <a:p>
          <a:r>
            <a:rPr lang="en-US" dirty="0">
              <a:latin typeface="Impact" panose="020B0806030902050204" pitchFamily="34" charset="0"/>
            </a:rPr>
            <a:t>$5,000 - $50,000</a:t>
          </a:r>
        </a:p>
        <a:p>
          <a:r>
            <a:rPr lang="en-US" dirty="0">
              <a:latin typeface="Impact" panose="020B0806030902050204" pitchFamily="34" charset="0"/>
            </a:rPr>
            <a:t>(Departments)</a:t>
          </a:r>
        </a:p>
      </dgm:t>
    </dgm:pt>
    <dgm:pt modelId="{C0CF4296-A9AA-494C-99EE-43D8271618F2}" type="parTrans" cxnId="{639261C8-C5DB-4727-9C2B-A3CE6FDA23DA}">
      <dgm:prSet/>
      <dgm:spPr/>
      <dgm:t>
        <a:bodyPr/>
        <a:lstStyle/>
        <a:p>
          <a:endParaRPr lang="en-US"/>
        </a:p>
      </dgm:t>
    </dgm:pt>
    <dgm:pt modelId="{B3923900-AE18-4912-A34F-33F11256B642}" type="sibTrans" cxnId="{639261C8-C5DB-4727-9C2B-A3CE6FDA23DA}">
      <dgm:prSet/>
      <dgm:spPr/>
      <dgm:t>
        <a:bodyPr/>
        <a:lstStyle/>
        <a:p>
          <a:endParaRPr lang="en-US"/>
        </a:p>
      </dgm:t>
    </dgm:pt>
    <dgm:pt modelId="{67D7A32B-4D16-460D-A422-A1B0DF237304}">
      <dgm:prSet phldrT="[Text]"/>
      <dgm:spPr/>
      <dgm:t>
        <a:bodyPr/>
        <a:lstStyle/>
        <a:p>
          <a:r>
            <a:rPr lang="en-US" dirty="0">
              <a:latin typeface="Impact" panose="020B0806030902050204" pitchFamily="34" charset="0"/>
            </a:rPr>
            <a:t>Three Quotes</a:t>
          </a:r>
        </a:p>
      </dgm:t>
    </dgm:pt>
    <dgm:pt modelId="{E2D08457-0E79-4CB6-80EE-2DC423A8089B}" type="parTrans" cxnId="{F68906E3-F595-4EF3-A406-D2194FB82843}">
      <dgm:prSet/>
      <dgm:spPr/>
      <dgm:t>
        <a:bodyPr/>
        <a:lstStyle/>
        <a:p>
          <a:endParaRPr lang="en-US"/>
        </a:p>
      </dgm:t>
    </dgm:pt>
    <dgm:pt modelId="{2C7AA6F8-35DA-42FB-B645-3608D6C4C518}" type="sibTrans" cxnId="{F68906E3-F595-4EF3-A406-D2194FB82843}">
      <dgm:prSet/>
      <dgm:spPr/>
      <dgm:t>
        <a:bodyPr/>
        <a:lstStyle/>
        <a:p>
          <a:endParaRPr lang="en-US"/>
        </a:p>
      </dgm:t>
    </dgm:pt>
    <dgm:pt modelId="{CA7BD939-44D5-454F-B482-FDF9814094AC}">
      <dgm:prSet phldrT="[Text]"/>
      <dgm:spPr/>
      <dgm:t>
        <a:bodyPr/>
        <a:lstStyle/>
        <a:p>
          <a:r>
            <a:rPr lang="en-US" dirty="0"/>
            <a:t>Department Head awards lowest quote</a:t>
          </a:r>
        </a:p>
      </dgm:t>
    </dgm:pt>
    <dgm:pt modelId="{C3CF3FE8-31CE-4856-B6AB-33FBED76EE8A}" type="parTrans" cxnId="{FE4B6ECC-7529-434A-BAD4-BA22712A7B83}">
      <dgm:prSet/>
      <dgm:spPr/>
      <dgm:t>
        <a:bodyPr/>
        <a:lstStyle/>
        <a:p>
          <a:endParaRPr lang="en-US"/>
        </a:p>
      </dgm:t>
    </dgm:pt>
    <dgm:pt modelId="{12A569E6-9BFF-40A1-8643-DF9BB56262D7}" type="sibTrans" cxnId="{FE4B6ECC-7529-434A-BAD4-BA22712A7B83}">
      <dgm:prSet/>
      <dgm:spPr/>
      <dgm:t>
        <a:bodyPr/>
        <a:lstStyle/>
        <a:p>
          <a:endParaRPr lang="en-US"/>
        </a:p>
      </dgm:t>
    </dgm:pt>
    <dgm:pt modelId="{69C9060C-18CD-4D8E-8D20-29345C907137}">
      <dgm:prSet phldrT="[Text]"/>
      <dgm:spPr/>
      <dgm:t>
        <a:bodyPr/>
        <a:lstStyle/>
        <a:p>
          <a:r>
            <a:rPr lang="en-US" dirty="0"/>
            <a:t>Records of quotes are attached to purchase order and retained</a:t>
          </a:r>
        </a:p>
      </dgm:t>
    </dgm:pt>
    <dgm:pt modelId="{36578EF6-30B5-4D32-8C8D-51FF7E1A6746}" type="parTrans" cxnId="{C8188738-61D8-49FE-AE94-4D5F9D283A64}">
      <dgm:prSet/>
      <dgm:spPr/>
      <dgm:t>
        <a:bodyPr/>
        <a:lstStyle/>
        <a:p>
          <a:endParaRPr lang="en-US"/>
        </a:p>
      </dgm:t>
    </dgm:pt>
    <dgm:pt modelId="{2ACB6B30-8400-43F5-AB50-5407ECEEF649}" type="sibTrans" cxnId="{C8188738-61D8-49FE-AE94-4D5F9D283A64}">
      <dgm:prSet/>
      <dgm:spPr/>
      <dgm:t>
        <a:bodyPr/>
        <a:lstStyle/>
        <a:p>
          <a:endParaRPr lang="en-US"/>
        </a:p>
      </dgm:t>
    </dgm:pt>
    <dgm:pt modelId="{778B31E9-24BE-4DE5-91CB-B020C2F9AD84}" type="pres">
      <dgm:prSet presAssocID="{544D469A-08C4-46B9-A824-4845385E476B}" presName="Name0" presStyleCnt="0">
        <dgm:presLayoutVars>
          <dgm:dir/>
          <dgm:animLvl val="lvl"/>
          <dgm:resizeHandles val="exact"/>
        </dgm:presLayoutVars>
      </dgm:prSet>
      <dgm:spPr/>
    </dgm:pt>
    <dgm:pt modelId="{CD38E57D-8B56-4972-B3F2-8FD63EC0A565}" type="pres">
      <dgm:prSet presAssocID="{30F5B9BB-7E5C-4A58-8C2D-409F7DCD7C88}" presName="composite" presStyleCnt="0"/>
      <dgm:spPr/>
    </dgm:pt>
    <dgm:pt modelId="{E0E9B2F7-B56C-4A2D-BC70-8A28C0C4C66A}" type="pres">
      <dgm:prSet presAssocID="{30F5B9BB-7E5C-4A58-8C2D-409F7DCD7C8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77F07F5-F135-4A77-9AE7-7ADE10AEBBD3}" type="pres">
      <dgm:prSet presAssocID="{30F5B9BB-7E5C-4A58-8C2D-409F7DCD7C88}" presName="desTx" presStyleLbl="alignAccFollowNode1" presStyleIdx="0" presStyleCnt="3">
        <dgm:presLayoutVars>
          <dgm:bulletEnabled val="1"/>
        </dgm:presLayoutVars>
      </dgm:prSet>
      <dgm:spPr/>
    </dgm:pt>
    <dgm:pt modelId="{D7BAA3E0-42B4-4AFD-85C5-9E7C1DF5D3CC}" type="pres">
      <dgm:prSet presAssocID="{09006B5D-EAA8-4437-AC54-C3D80F836C28}" presName="space" presStyleCnt="0"/>
      <dgm:spPr/>
    </dgm:pt>
    <dgm:pt modelId="{CF7879CB-F31B-4559-9C39-F32D5094487C}" type="pres">
      <dgm:prSet presAssocID="{1517BABF-9AD1-42D0-87DF-186526FB51DB}" presName="composite" presStyleCnt="0"/>
      <dgm:spPr/>
    </dgm:pt>
    <dgm:pt modelId="{CE40E2F4-B218-4099-819A-2D2AAB9B8CEE}" type="pres">
      <dgm:prSet presAssocID="{1517BABF-9AD1-42D0-87DF-186526FB51D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90973AD-1C88-4539-88AD-1294B450149F}" type="pres">
      <dgm:prSet presAssocID="{1517BABF-9AD1-42D0-87DF-186526FB51DB}" presName="desTx" presStyleLbl="alignAccFollowNode1" presStyleIdx="1" presStyleCnt="3">
        <dgm:presLayoutVars>
          <dgm:bulletEnabled val="1"/>
        </dgm:presLayoutVars>
      </dgm:prSet>
      <dgm:spPr/>
    </dgm:pt>
    <dgm:pt modelId="{EFBFDB82-03CB-4B52-B321-AD1EA6167631}" type="pres">
      <dgm:prSet presAssocID="{65E1055F-BEA7-4C96-83CB-59035F0276E2}" presName="space" presStyleCnt="0"/>
      <dgm:spPr/>
    </dgm:pt>
    <dgm:pt modelId="{267751F5-FE3D-476A-9554-D7978F16143F}" type="pres">
      <dgm:prSet presAssocID="{6E82078E-21D4-46AE-9582-38F38B394B7A}" presName="composite" presStyleCnt="0"/>
      <dgm:spPr/>
    </dgm:pt>
    <dgm:pt modelId="{D485A359-441A-4FF9-BE03-FF4C2772168D}" type="pres">
      <dgm:prSet presAssocID="{6E82078E-21D4-46AE-9582-38F38B394B7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E2F74CC-0C99-4112-810F-1028AB64C4D0}" type="pres">
      <dgm:prSet presAssocID="{6E82078E-21D4-46AE-9582-38F38B394B7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8AF0C15-F48F-4701-A897-B4713946DC85}" type="presOf" srcId="{1517BABF-9AD1-42D0-87DF-186526FB51DB}" destId="{CE40E2F4-B218-4099-819A-2D2AAB9B8CEE}" srcOrd="0" destOrd="0" presId="urn:microsoft.com/office/officeart/2005/8/layout/hList1"/>
    <dgm:cxn modelId="{4BF4B41C-954A-4061-8F68-6C9CBA838B5C}" type="presOf" srcId="{36ADC6AA-CBF0-4F42-9E6F-015E41CE4328}" destId="{690973AD-1C88-4539-88AD-1294B450149F}" srcOrd="0" destOrd="0" presId="urn:microsoft.com/office/officeart/2005/8/layout/hList1"/>
    <dgm:cxn modelId="{B9D93A28-397D-4EB6-9918-AD4BB3C05CC8}" type="presOf" srcId="{30F5B9BB-7E5C-4A58-8C2D-409F7DCD7C88}" destId="{E0E9B2F7-B56C-4A2D-BC70-8A28C0C4C66A}" srcOrd="0" destOrd="0" presId="urn:microsoft.com/office/officeart/2005/8/layout/hList1"/>
    <dgm:cxn modelId="{C8188738-61D8-49FE-AE94-4D5F9D283A64}" srcId="{6E82078E-21D4-46AE-9582-38F38B394B7A}" destId="{69C9060C-18CD-4D8E-8D20-29345C907137}" srcOrd="2" destOrd="0" parTransId="{36578EF6-30B5-4D32-8C8D-51FF7E1A6746}" sibTransId="{2ACB6B30-8400-43F5-AB50-5407ECEEF649}"/>
    <dgm:cxn modelId="{33D64640-8443-4FCE-818C-DC3290319F76}" type="presOf" srcId="{544D469A-08C4-46B9-A824-4845385E476B}" destId="{778B31E9-24BE-4DE5-91CB-B020C2F9AD84}" srcOrd="0" destOrd="0" presId="urn:microsoft.com/office/officeart/2005/8/layout/hList1"/>
    <dgm:cxn modelId="{8C78695B-D37C-4F34-AB76-07CB6A162855}" srcId="{30F5B9BB-7E5C-4A58-8C2D-409F7DCD7C88}" destId="{30CA1C16-FF2D-4F0E-8CF7-A92BF0A2BC41}" srcOrd="0" destOrd="0" parTransId="{8ADC586D-5710-4EA0-8A9B-24052481CE98}" sibTransId="{FB1E9AAC-2409-4B24-B486-A17C81399AD1}"/>
    <dgm:cxn modelId="{F3FF7D45-32F6-4E76-9FB0-CEEEBA6EDC54}" srcId="{30F5B9BB-7E5C-4A58-8C2D-409F7DCD7C88}" destId="{B0EDC4E0-C209-4ACE-8E46-480DA0650B6B}" srcOrd="1" destOrd="0" parTransId="{A1FEC3C7-44A5-447C-8AC7-4CEE0E238FEB}" sibTransId="{CD115331-BEB4-49BA-A0D2-8DE1B5F0BE23}"/>
    <dgm:cxn modelId="{06206C6E-E782-4C86-9FAA-55D2D3D6D833}" type="presOf" srcId="{69C9060C-18CD-4D8E-8D20-29345C907137}" destId="{2E2F74CC-0C99-4112-810F-1028AB64C4D0}" srcOrd="0" destOrd="2" presId="urn:microsoft.com/office/officeart/2005/8/layout/hList1"/>
    <dgm:cxn modelId="{25A34B54-C83C-4A30-A308-4EE9F959E7EE}" type="presOf" srcId="{67D7A32B-4D16-460D-A422-A1B0DF237304}" destId="{2E2F74CC-0C99-4112-810F-1028AB64C4D0}" srcOrd="0" destOrd="0" presId="urn:microsoft.com/office/officeart/2005/8/layout/hList1"/>
    <dgm:cxn modelId="{B643FB5A-7D42-48A4-9877-50D451D530A6}" srcId="{544D469A-08C4-46B9-A824-4845385E476B}" destId="{1517BABF-9AD1-42D0-87DF-186526FB51DB}" srcOrd="1" destOrd="0" parTransId="{CA256259-E9A3-4AAF-95B6-FD5828A13A0E}" sibTransId="{65E1055F-BEA7-4C96-83CB-59035F0276E2}"/>
    <dgm:cxn modelId="{A393297F-6F7F-47D1-B5F4-344626EC4D24}" type="presOf" srcId="{CA7BD939-44D5-454F-B482-FDF9814094AC}" destId="{2E2F74CC-0C99-4112-810F-1028AB64C4D0}" srcOrd="0" destOrd="1" presId="urn:microsoft.com/office/officeart/2005/8/layout/hList1"/>
    <dgm:cxn modelId="{798DE599-9B9F-4AA0-9F38-977AB5146B48}" type="presOf" srcId="{32855495-8D92-4B29-9324-71C07513E3CB}" destId="{690973AD-1C88-4539-88AD-1294B450149F}" srcOrd="0" destOrd="1" presId="urn:microsoft.com/office/officeart/2005/8/layout/hList1"/>
    <dgm:cxn modelId="{B64DE09E-AD5C-4011-8123-824EFE21FC9B}" type="presOf" srcId="{30CA1C16-FF2D-4F0E-8CF7-A92BF0A2BC41}" destId="{E77F07F5-F135-4A77-9AE7-7ADE10AEBBD3}" srcOrd="0" destOrd="0" presId="urn:microsoft.com/office/officeart/2005/8/layout/hList1"/>
    <dgm:cxn modelId="{989653A8-09F9-43F9-AB86-F445FDE73CC0}" srcId="{1517BABF-9AD1-42D0-87DF-186526FB51DB}" destId="{32855495-8D92-4B29-9324-71C07513E3CB}" srcOrd="1" destOrd="0" parTransId="{25F0F1D3-590D-49E3-A48F-AF338551E216}" sibTransId="{925C3DD6-849A-460B-BB28-21418C6EFE48}"/>
    <dgm:cxn modelId="{A4EF0FBB-85CF-4161-8DDA-1FE1D35D1425}" srcId="{1517BABF-9AD1-42D0-87DF-186526FB51DB}" destId="{36ADC6AA-CBF0-4F42-9E6F-015E41CE4328}" srcOrd="0" destOrd="0" parTransId="{82B33430-163F-4DD7-8F7F-2AE1361A5699}" sibTransId="{E3A441D2-8F52-4CBD-B4FB-AAA96651EEB8}"/>
    <dgm:cxn modelId="{639261C8-C5DB-4727-9C2B-A3CE6FDA23DA}" srcId="{544D469A-08C4-46B9-A824-4845385E476B}" destId="{6E82078E-21D4-46AE-9582-38F38B394B7A}" srcOrd="2" destOrd="0" parTransId="{C0CF4296-A9AA-494C-99EE-43D8271618F2}" sibTransId="{B3923900-AE18-4912-A34F-33F11256B642}"/>
    <dgm:cxn modelId="{FE4B6ECC-7529-434A-BAD4-BA22712A7B83}" srcId="{6E82078E-21D4-46AE-9582-38F38B394B7A}" destId="{CA7BD939-44D5-454F-B482-FDF9814094AC}" srcOrd="1" destOrd="0" parTransId="{C3CF3FE8-31CE-4856-B6AB-33FBED76EE8A}" sibTransId="{12A569E6-9BFF-40A1-8643-DF9BB56262D7}"/>
    <dgm:cxn modelId="{A0A813D4-CA50-4360-A88E-477F747DB268}" type="presOf" srcId="{6E82078E-21D4-46AE-9582-38F38B394B7A}" destId="{D485A359-441A-4FF9-BE03-FF4C2772168D}" srcOrd="0" destOrd="0" presId="urn:microsoft.com/office/officeart/2005/8/layout/hList1"/>
    <dgm:cxn modelId="{F68906E3-F595-4EF3-A406-D2194FB82843}" srcId="{6E82078E-21D4-46AE-9582-38F38B394B7A}" destId="{67D7A32B-4D16-460D-A422-A1B0DF237304}" srcOrd="0" destOrd="0" parTransId="{E2D08457-0E79-4CB6-80EE-2DC423A8089B}" sibTransId="{2C7AA6F8-35DA-42FB-B645-3608D6C4C518}"/>
    <dgm:cxn modelId="{234C74E3-7963-4653-AEF9-5270C48B90AE}" type="presOf" srcId="{B0EDC4E0-C209-4ACE-8E46-480DA0650B6B}" destId="{E77F07F5-F135-4A77-9AE7-7ADE10AEBBD3}" srcOrd="0" destOrd="1" presId="urn:microsoft.com/office/officeart/2005/8/layout/hList1"/>
    <dgm:cxn modelId="{E36078EA-F00A-42DC-AAB1-9901CDA6A342}" srcId="{544D469A-08C4-46B9-A824-4845385E476B}" destId="{30F5B9BB-7E5C-4A58-8C2D-409F7DCD7C88}" srcOrd="0" destOrd="0" parTransId="{E2C34968-B3F9-4BE4-B45F-DAAB92D93359}" sibTransId="{09006B5D-EAA8-4437-AC54-C3D80F836C28}"/>
    <dgm:cxn modelId="{6D4D03F1-357D-478E-AA4A-A236B04F2F4D}" type="presParOf" srcId="{778B31E9-24BE-4DE5-91CB-B020C2F9AD84}" destId="{CD38E57D-8B56-4972-B3F2-8FD63EC0A565}" srcOrd="0" destOrd="0" presId="urn:microsoft.com/office/officeart/2005/8/layout/hList1"/>
    <dgm:cxn modelId="{45D740FE-973B-42FC-8ABA-A23E59476965}" type="presParOf" srcId="{CD38E57D-8B56-4972-B3F2-8FD63EC0A565}" destId="{E0E9B2F7-B56C-4A2D-BC70-8A28C0C4C66A}" srcOrd="0" destOrd="0" presId="urn:microsoft.com/office/officeart/2005/8/layout/hList1"/>
    <dgm:cxn modelId="{0D6F3CE9-219E-4580-BA12-5D5E7A931CB7}" type="presParOf" srcId="{CD38E57D-8B56-4972-B3F2-8FD63EC0A565}" destId="{E77F07F5-F135-4A77-9AE7-7ADE10AEBBD3}" srcOrd="1" destOrd="0" presId="urn:microsoft.com/office/officeart/2005/8/layout/hList1"/>
    <dgm:cxn modelId="{AEBB9325-15A0-49F9-8FA1-AC3EBCCEA8AF}" type="presParOf" srcId="{778B31E9-24BE-4DE5-91CB-B020C2F9AD84}" destId="{D7BAA3E0-42B4-4AFD-85C5-9E7C1DF5D3CC}" srcOrd="1" destOrd="0" presId="urn:microsoft.com/office/officeart/2005/8/layout/hList1"/>
    <dgm:cxn modelId="{632A2B03-BC5A-4A60-BA0A-5C885C9F921A}" type="presParOf" srcId="{778B31E9-24BE-4DE5-91CB-B020C2F9AD84}" destId="{CF7879CB-F31B-4559-9C39-F32D5094487C}" srcOrd="2" destOrd="0" presId="urn:microsoft.com/office/officeart/2005/8/layout/hList1"/>
    <dgm:cxn modelId="{2B575834-3383-4BE8-8B51-4A1C485F7DD9}" type="presParOf" srcId="{CF7879CB-F31B-4559-9C39-F32D5094487C}" destId="{CE40E2F4-B218-4099-819A-2D2AAB9B8CEE}" srcOrd="0" destOrd="0" presId="urn:microsoft.com/office/officeart/2005/8/layout/hList1"/>
    <dgm:cxn modelId="{0225E725-B2FB-4E2B-AB5D-83A00A450908}" type="presParOf" srcId="{CF7879CB-F31B-4559-9C39-F32D5094487C}" destId="{690973AD-1C88-4539-88AD-1294B450149F}" srcOrd="1" destOrd="0" presId="urn:microsoft.com/office/officeart/2005/8/layout/hList1"/>
    <dgm:cxn modelId="{08835AE6-F789-422A-9DE5-A548D63572A5}" type="presParOf" srcId="{778B31E9-24BE-4DE5-91CB-B020C2F9AD84}" destId="{EFBFDB82-03CB-4B52-B321-AD1EA6167631}" srcOrd="3" destOrd="0" presId="urn:microsoft.com/office/officeart/2005/8/layout/hList1"/>
    <dgm:cxn modelId="{3D31D509-59F1-4553-B92B-05AFD6D7964C}" type="presParOf" srcId="{778B31E9-24BE-4DE5-91CB-B020C2F9AD84}" destId="{267751F5-FE3D-476A-9554-D7978F16143F}" srcOrd="4" destOrd="0" presId="urn:microsoft.com/office/officeart/2005/8/layout/hList1"/>
    <dgm:cxn modelId="{8DD602A5-0B99-4231-8144-779366F4DEC9}" type="presParOf" srcId="{267751F5-FE3D-476A-9554-D7978F16143F}" destId="{D485A359-441A-4FF9-BE03-FF4C2772168D}" srcOrd="0" destOrd="0" presId="urn:microsoft.com/office/officeart/2005/8/layout/hList1"/>
    <dgm:cxn modelId="{05E61F1F-AD07-46DA-AE32-67448C99A776}" type="presParOf" srcId="{267751F5-FE3D-476A-9554-D7978F16143F}" destId="{2E2F74CC-0C99-4112-810F-1028AB64C4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4D469A-08C4-46B9-A824-4845385E476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7BABF-9AD1-42D0-87DF-186526FB51DB}">
      <dgm:prSet phldrT="[Text]" custT="1"/>
      <dgm:spPr>
        <a:solidFill>
          <a:srgbClr val="003296"/>
        </a:solidFill>
      </dgm:spPr>
      <dgm:t>
        <a:bodyPr/>
        <a:lstStyle/>
        <a:p>
          <a:r>
            <a:rPr lang="en-US" sz="2800" dirty="0">
              <a:latin typeface="Impact" panose="020B0806030902050204" pitchFamily="34" charset="0"/>
            </a:rPr>
            <a:t>HANDLED BY PURCHASING DEPARTMENT</a:t>
          </a:r>
        </a:p>
      </dgm:t>
    </dgm:pt>
    <dgm:pt modelId="{CA256259-E9A3-4AAF-95B6-FD5828A13A0E}" type="parTrans" cxnId="{B643FB5A-7D42-48A4-9877-50D451D530A6}">
      <dgm:prSet/>
      <dgm:spPr/>
      <dgm:t>
        <a:bodyPr/>
        <a:lstStyle/>
        <a:p>
          <a:endParaRPr lang="en-US"/>
        </a:p>
      </dgm:t>
    </dgm:pt>
    <dgm:pt modelId="{65E1055F-BEA7-4C96-83CB-59035F0276E2}" type="sibTrans" cxnId="{B643FB5A-7D42-48A4-9877-50D451D530A6}">
      <dgm:prSet/>
      <dgm:spPr/>
      <dgm:t>
        <a:bodyPr/>
        <a:lstStyle/>
        <a:p>
          <a:endParaRPr lang="en-US"/>
        </a:p>
      </dgm:t>
    </dgm:pt>
    <dgm:pt modelId="{36ADC6AA-CBF0-4F42-9E6F-015E41CE4328}">
      <dgm:prSet phldrT="[Text]"/>
      <dgm:spPr/>
      <dgm:t>
        <a:bodyPr/>
        <a:lstStyle/>
        <a:p>
          <a:r>
            <a:rPr lang="en-US" b="1" dirty="0">
              <a:latin typeface="+mj-lt"/>
            </a:rPr>
            <a:t>Department submits specifications/requirements.</a:t>
          </a:r>
        </a:p>
      </dgm:t>
    </dgm:pt>
    <dgm:pt modelId="{82B33430-163F-4DD7-8F7F-2AE1361A5699}" type="parTrans" cxnId="{A4EF0FBB-85CF-4161-8DDA-1FE1D35D1425}">
      <dgm:prSet/>
      <dgm:spPr/>
      <dgm:t>
        <a:bodyPr/>
        <a:lstStyle/>
        <a:p>
          <a:endParaRPr lang="en-US"/>
        </a:p>
      </dgm:t>
    </dgm:pt>
    <dgm:pt modelId="{E3A441D2-8F52-4CBD-B4FB-AAA96651EEB8}" type="sibTrans" cxnId="{A4EF0FBB-85CF-4161-8DDA-1FE1D35D1425}">
      <dgm:prSet/>
      <dgm:spPr/>
      <dgm:t>
        <a:bodyPr/>
        <a:lstStyle/>
        <a:p>
          <a:endParaRPr lang="en-US"/>
        </a:p>
      </dgm:t>
    </dgm:pt>
    <dgm:pt modelId="{6E82078E-21D4-46AE-9582-38F38B394B7A}">
      <dgm:prSet phldrT="[Text]" custT="1"/>
      <dgm:spPr>
        <a:solidFill>
          <a:srgbClr val="003296"/>
        </a:solidFill>
      </dgm:spPr>
      <dgm:t>
        <a:bodyPr/>
        <a:lstStyle/>
        <a:p>
          <a:r>
            <a:rPr lang="en-US" sz="2800" dirty="0">
              <a:latin typeface="Impact" panose="020B0806030902050204" pitchFamily="34" charset="0"/>
            </a:rPr>
            <a:t>REQUIRES APPROVAL BY THE BOARD OF EDUCATION</a:t>
          </a:r>
        </a:p>
      </dgm:t>
    </dgm:pt>
    <dgm:pt modelId="{C0CF4296-A9AA-494C-99EE-43D8271618F2}" type="parTrans" cxnId="{639261C8-C5DB-4727-9C2B-A3CE6FDA23DA}">
      <dgm:prSet/>
      <dgm:spPr/>
      <dgm:t>
        <a:bodyPr/>
        <a:lstStyle/>
        <a:p>
          <a:endParaRPr lang="en-US"/>
        </a:p>
      </dgm:t>
    </dgm:pt>
    <dgm:pt modelId="{B3923900-AE18-4912-A34F-33F11256B642}" type="sibTrans" cxnId="{639261C8-C5DB-4727-9C2B-A3CE6FDA23DA}">
      <dgm:prSet/>
      <dgm:spPr/>
      <dgm:t>
        <a:bodyPr/>
        <a:lstStyle/>
        <a:p>
          <a:endParaRPr lang="en-US"/>
        </a:p>
      </dgm:t>
    </dgm:pt>
    <dgm:pt modelId="{67D7A32B-4D16-460D-A422-A1B0DF237304}">
      <dgm:prSet phldrT="[Text]"/>
      <dgm:spPr/>
      <dgm:t>
        <a:bodyPr/>
        <a:lstStyle/>
        <a:p>
          <a:r>
            <a:rPr lang="en-US" b="1" dirty="0"/>
            <a:t>Board Committee Meeting (Item reviewed and approved).</a:t>
          </a:r>
          <a:endParaRPr lang="en-US" b="1" dirty="0">
            <a:latin typeface="Impact" panose="020B0806030902050204" pitchFamily="34" charset="0"/>
          </a:endParaRPr>
        </a:p>
      </dgm:t>
    </dgm:pt>
    <dgm:pt modelId="{E2D08457-0E79-4CB6-80EE-2DC423A8089B}" type="parTrans" cxnId="{F68906E3-F595-4EF3-A406-D2194FB82843}">
      <dgm:prSet/>
      <dgm:spPr/>
      <dgm:t>
        <a:bodyPr/>
        <a:lstStyle/>
        <a:p>
          <a:endParaRPr lang="en-US"/>
        </a:p>
      </dgm:t>
    </dgm:pt>
    <dgm:pt modelId="{2C7AA6F8-35DA-42FB-B645-3608D6C4C518}" type="sibTrans" cxnId="{F68906E3-F595-4EF3-A406-D2194FB82843}">
      <dgm:prSet/>
      <dgm:spPr/>
      <dgm:t>
        <a:bodyPr/>
        <a:lstStyle/>
        <a:p>
          <a:endParaRPr lang="en-US"/>
        </a:p>
      </dgm:t>
    </dgm:pt>
    <dgm:pt modelId="{AE8E5451-7191-467C-BD57-59CC85675789}">
      <dgm:prSet phldrT="[Text]"/>
      <dgm:spPr/>
      <dgm:t>
        <a:bodyPr/>
        <a:lstStyle/>
        <a:p>
          <a:r>
            <a:rPr lang="en-US" b="1" dirty="0">
              <a:latin typeface="+mj-lt"/>
            </a:rPr>
            <a:t>Purchasing creates and manages the solicitation process.</a:t>
          </a:r>
        </a:p>
      </dgm:t>
    </dgm:pt>
    <dgm:pt modelId="{8B7FBE08-EF74-456F-BD67-717C89CCBBCA}" type="parTrans" cxnId="{BCD75EA5-EE4E-4BCE-B61A-8C2EA13A2131}">
      <dgm:prSet/>
      <dgm:spPr/>
      <dgm:t>
        <a:bodyPr/>
        <a:lstStyle/>
        <a:p>
          <a:endParaRPr lang="en-US"/>
        </a:p>
      </dgm:t>
    </dgm:pt>
    <dgm:pt modelId="{0B42F908-CAE8-46C7-9BA7-36CFFCCC8727}" type="sibTrans" cxnId="{BCD75EA5-EE4E-4BCE-B61A-8C2EA13A2131}">
      <dgm:prSet/>
      <dgm:spPr/>
      <dgm:t>
        <a:bodyPr/>
        <a:lstStyle/>
        <a:p>
          <a:endParaRPr lang="en-US"/>
        </a:p>
      </dgm:t>
    </dgm:pt>
    <dgm:pt modelId="{618D3363-203E-4B85-908D-ED41A182E445}">
      <dgm:prSet phldrT="[Text]"/>
      <dgm:spPr/>
      <dgm:t>
        <a:bodyPr/>
        <a:lstStyle/>
        <a:p>
          <a:r>
            <a:rPr lang="en-US" b="1" dirty="0">
              <a:latin typeface="+mj-lt"/>
            </a:rPr>
            <a:t>Purchasing submits the Department’s recommendation for approval.</a:t>
          </a:r>
        </a:p>
      </dgm:t>
    </dgm:pt>
    <dgm:pt modelId="{B47B2034-F57F-4D9C-8375-BDF695715554}" type="parTrans" cxnId="{BE5B9DFB-C33D-4DD3-B7C0-FEFBCA7F95E6}">
      <dgm:prSet/>
      <dgm:spPr/>
      <dgm:t>
        <a:bodyPr/>
        <a:lstStyle/>
        <a:p>
          <a:endParaRPr lang="en-US"/>
        </a:p>
      </dgm:t>
    </dgm:pt>
    <dgm:pt modelId="{57A9853D-A432-4B24-B831-F4E912C0DAFB}" type="sibTrans" cxnId="{BE5B9DFB-C33D-4DD3-B7C0-FEFBCA7F95E6}">
      <dgm:prSet/>
      <dgm:spPr/>
      <dgm:t>
        <a:bodyPr/>
        <a:lstStyle/>
        <a:p>
          <a:endParaRPr lang="en-US"/>
        </a:p>
      </dgm:t>
    </dgm:pt>
    <dgm:pt modelId="{002FF8F3-4034-4C9C-A378-FA294C7DFC1D}">
      <dgm:prSet phldrT="[Text]"/>
      <dgm:spPr/>
      <dgm:t>
        <a:bodyPr/>
        <a:lstStyle/>
        <a:p>
          <a:endParaRPr lang="en-US" b="1" dirty="0">
            <a:latin typeface="+mj-lt"/>
          </a:endParaRPr>
        </a:p>
      </dgm:t>
    </dgm:pt>
    <dgm:pt modelId="{CA1070C5-CCBC-40BE-8091-A49EFD5A3C83}" type="parTrans" cxnId="{4EA0B42B-C61D-4B65-880B-20F46B9BD523}">
      <dgm:prSet/>
      <dgm:spPr/>
      <dgm:t>
        <a:bodyPr/>
        <a:lstStyle/>
        <a:p>
          <a:endParaRPr lang="en-US"/>
        </a:p>
      </dgm:t>
    </dgm:pt>
    <dgm:pt modelId="{57B83761-8E0F-4182-8B61-D58EE2A945E5}" type="sibTrans" cxnId="{4EA0B42B-C61D-4B65-880B-20F46B9BD523}">
      <dgm:prSet/>
      <dgm:spPr/>
      <dgm:t>
        <a:bodyPr/>
        <a:lstStyle/>
        <a:p>
          <a:endParaRPr lang="en-US"/>
        </a:p>
      </dgm:t>
    </dgm:pt>
    <dgm:pt modelId="{CFA532A9-1B48-4656-9AB7-308A33B9061D}">
      <dgm:prSet phldrT="[Text]"/>
      <dgm:spPr/>
      <dgm:t>
        <a:bodyPr/>
        <a:lstStyle/>
        <a:p>
          <a:endParaRPr lang="en-US" b="1" dirty="0">
            <a:latin typeface="+mj-lt"/>
          </a:endParaRPr>
        </a:p>
      </dgm:t>
    </dgm:pt>
    <dgm:pt modelId="{3B7BFA39-71AC-4264-BEDF-EE1387A2EFEA}" type="parTrans" cxnId="{FBC10CD3-D1FD-4CBD-A374-369466CF923D}">
      <dgm:prSet/>
      <dgm:spPr/>
      <dgm:t>
        <a:bodyPr/>
        <a:lstStyle/>
        <a:p>
          <a:endParaRPr lang="en-US"/>
        </a:p>
      </dgm:t>
    </dgm:pt>
    <dgm:pt modelId="{423226F2-3EBC-48ED-ADF5-31B9906FB71A}" type="sibTrans" cxnId="{FBC10CD3-D1FD-4CBD-A374-369466CF923D}">
      <dgm:prSet/>
      <dgm:spPr/>
      <dgm:t>
        <a:bodyPr/>
        <a:lstStyle/>
        <a:p>
          <a:endParaRPr lang="en-US"/>
        </a:p>
      </dgm:t>
    </dgm:pt>
    <dgm:pt modelId="{ECB3960C-C8E5-4AFA-AF04-53CF21429BE6}">
      <dgm:prSet phldrT="[Text]"/>
      <dgm:spPr/>
      <dgm:t>
        <a:bodyPr/>
        <a:lstStyle/>
        <a:p>
          <a:r>
            <a:rPr lang="en-US" b="1" dirty="0"/>
            <a:t>Board Meeting (Item voted on by full Board).</a:t>
          </a:r>
        </a:p>
      </dgm:t>
    </dgm:pt>
    <dgm:pt modelId="{C87FBB70-A679-41F3-BCBF-3A3F327491C6}" type="parTrans" cxnId="{9E7383EB-206D-4D98-9205-A7164E35F3D1}">
      <dgm:prSet/>
      <dgm:spPr/>
      <dgm:t>
        <a:bodyPr/>
        <a:lstStyle/>
        <a:p>
          <a:endParaRPr lang="en-US"/>
        </a:p>
      </dgm:t>
    </dgm:pt>
    <dgm:pt modelId="{643413B2-AD74-4BF4-A8ED-225C214C53E8}" type="sibTrans" cxnId="{9E7383EB-206D-4D98-9205-A7164E35F3D1}">
      <dgm:prSet/>
      <dgm:spPr/>
      <dgm:t>
        <a:bodyPr/>
        <a:lstStyle/>
        <a:p>
          <a:endParaRPr lang="en-US"/>
        </a:p>
      </dgm:t>
    </dgm:pt>
    <dgm:pt modelId="{B9462D3F-4FCC-4020-AEF7-20A0DD47EBCB}">
      <dgm:prSet phldrT="[Text]"/>
      <dgm:spPr/>
      <dgm:t>
        <a:bodyPr/>
        <a:lstStyle/>
        <a:p>
          <a:r>
            <a:rPr lang="en-US" b="1" dirty="0"/>
            <a:t>Board Meeting Schedule and Agenda available on RCSS Website.</a:t>
          </a:r>
        </a:p>
      </dgm:t>
    </dgm:pt>
    <dgm:pt modelId="{52FA094D-6B1D-4CA8-A343-D7627BD7869D}" type="parTrans" cxnId="{3D577A94-5BF5-4F38-AC23-619ADEF0020F}">
      <dgm:prSet/>
      <dgm:spPr/>
      <dgm:t>
        <a:bodyPr/>
        <a:lstStyle/>
        <a:p>
          <a:endParaRPr lang="en-US"/>
        </a:p>
      </dgm:t>
    </dgm:pt>
    <dgm:pt modelId="{7BEC7613-9821-4F9B-B02A-0B759B28D7DB}" type="sibTrans" cxnId="{3D577A94-5BF5-4F38-AC23-619ADEF0020F}">
      <dgm:prSet/>
      <dgm:spPr/>
      <dgm:t>
        <a:bodyPr/>
        <a:lstStyle/>
        <a:p>
          <a:endParaRPr lang="en-US"/>
        </a:p>
      </dgm:t>
    </dgm:pt>
    <dgm:pt modelId="{0DCF9642-4A98-41AA-8258-725A3B2ED00D}">
      <dgm:prSet phldrT="[Text]"/>
      <dgm:spPr/>
      <dgm:t>
        <a:bodyPr/>
        <a:lstStyle/>
        <a:p>
          <a:endParaRPr lang="en-US" dirty="0"/>
        </a:p>
      </dgm:t>
    </dgm:pt>
    <dgm:pt modelId="{B9327418-6D15-470B-A578-E60906B976DB}" type="parTrans" cxnId="{9A5AB62B-79A4-4A4A-8CD5-4CACC87A1F88}">
      <dgm:prSet/>
      <dgm:spPr/>
      <dgm:t>
        <a:bodyPr/>
        <a:lstStyle/>
        <a:p>
          <a:endParaRPr lang="en-US"/>
        </a:p>
      </dgm:t>
    </dgm:pt>
    <dgm:pt modelId="{F286D7F4-12D7-4C90-AFE9-48FF6E651DE2}" type="sibTrans" cxnId="{9A5AB62B-79A4-4A4A-8CD5-4CACC87A1F88}">
      <dgm:prSet/>
      <dgm:spPr/>
      <dgm:t>
        <a:bodyPr/>
        <a:lstStyle/>
        <a:p>
          <a:endParaRPr lang="en-US"/>
        </a:p>
      </dgm:t>
    </dgm:pt>
    <dgm:pt modelId="{AD84D2E1-FF45-4C46-A239-229D5ACC9B5F}">
      <dgm:prSet phldrT="[Text]"/>
      <dgm:spPr/>
      <dgm:t>
        <a:bodyPr/>
        <a:lstStyle/>
        <a:p>
          <a:endParaRPr lang="en-US" b="1" dirty="0"/>
        </a:p>
      </dgm:t>
    </dgm:pt>
    <dgm:pt modelId="{C8FC7FAA-F5B7-4291-B95E-D71BBFAA8E08}" type="parTrans" cxnId="{A26CEE6E-4578-490D-BDF0-C4698BEE0280}">
      <dgm:prSet/>
      <dgm:spPr/>
      <dgm:t>
        <a:bodyPr/>
        <a:lstStyle/>
        <a:p>
          <a:endParaRPr lang="en-US"/>
        </a:p>
      </dgm:t>
    </dgm:pt>
    <dgm:pt modelId="{074902B0-210F-4187-8EA5-412B285CB565}" type="sibTrans" cxnId="{A26CEE6E-4578-490D-BDF0-C4698BEE0280}">
      <dgm:prSet/>
      <dgm:spPr/>
      <dgm:t>
        <a:bodyPr/>
        <a:lstStyle/>
        <a:p>
          <a:endParaRPr lang="en-US"/>
        </a:p>
      </dgm:t>
    </dgm:pt>
    <dgm:pt modelId="{DB377C55-F629-4872-B4F5-F1A08F3E22B9}">
      <dgm:prSet phldrT="[Text]"/>
      <dgm:spPr/>
      <dgm:t>
        <a:bodyPr/>
        <a:lstStyle/>
        <a:p>
          <a:endParaRPr lang="en-US" b="1" dirty="0"/>
        </a:p>
      </dgm:t>
    </dgm:pt>
    <dgm:pt modelId="{C57A67E2-17BE-49DE-B1F0-52A19EBDA114}" type="parTrans" cxnId="{D23C334D-B11D-44C9-A1B0-D5ECCD26EF8F}">
      <dgm:prSet/>
      <dgm:spPr/>
      <dgm:t>
        <a:bodyPr/>
        <a:lstStyle/>
        <a:p>
          <a:endParaRPr lang="en-US"/>
        </a:p>
      </dgm:t>
    </dgm:pt>
    <dgm:pt modelId="{BF8945F3-ED59-4CDE-A608-76D0B7029B4A}" type="sibTrans" cxnId="{D23C334D-B11D-44C9-A1B0-D5ECCD26EF8F}">
      <dgm:prSet/>
      <dgm:spPr/>
      <dgm:t>
        <a:bodyPr/>
        <a:lstStyle/>
        <a:p>
          <a:endParaRPr lang="en-US"/>
        </a:p>
      </dgm:t>
    </dgm:pt>
    <dgm:pt modelId="{778B31E9-24BE-4DE5-91CB-B020C2F9AD84}" type="pres">
      <dgm:prSet presAssocID="{544D469A-08C4-46B9-A824-4845385E476B}" presName="Name0" presStyleCnt="0">
        <dgm:presLayoutVars>
          <dgm:dir/>
          <dgm:animLvl val="lvl"/>
          <dgm:resizeHandles val="exact"/>
        </dgm:presLayoutVars>
      </dgm:prSet>
      <dgm:spPr/>
    </dgm:pt>
    <dgm:pt modelId="{CF7879CB-F31B-4559-9C39-F32D5094487C}" type="pres">
      <dgm:prSet presAssocID="{1517BABF-9AD1-42D0-87DF-186526FB51DB}" presName="composite" presStyleCnt="0"/>
      <dgm:spPr/>
    </dgm:pt>
    <dgm:pt modelId="{CE40E2F4-B218-4099-819A-2D2AAB9B8CEE}" type="pres">
      <dgm:prSet presAssocID="{1517BABF-9AD1-42D0-87DF-186526FB51DB}" presName="parTx" presStyleLbl="alignNode1" presStyleIdx="0" presStyleCnt="2" custScaleX="101352" custScaleY="117833" custLinFactNeighborX="167" custLinFactNeighborY="-13694">
        <dgm:presLayoutVars>
          <dgm:chMax val="0"/>
          <dgm:chPref val="0"/>
          <dgm:bulletEnabled val="1"/>
        </dgm:presLayoutVars>
      </dgm:prSet>
      <dgm:spPr/>
    </dgm:pt>
    <dgm:pt modelId="{690973AD-1C88-4539-88AD-1294B450149F}" type="pres">
      <dgm:prSet presAssocID="{1517BABF-9AD1-42D0-87DF-186526FB51DB}" presName="desTx" presStyleLbl="alignAccFollowNode1" presStyleIdx="0" presStyleCnt="2" custScaleX="101139" custScaleY="101880">
        <dgm:presLayoutVars>
          <dgm:bulletEnabled val="1"/>
        </dgm:presLayoutVars>
      </dgm:prSet>
      <dgm:spPr/>
    </dgm:pt>
    <dgm:pt modelId="{EFBFDB82-03CB-4B52-B321-AD1EA6167631}" type="pres">
      <dgm:prSet presAssocID="{65E1055F-BEA7-4C96-83CB-59035F0276E2}" presName="space" presStyleCnt="0"/>
      <dgm:spPr/>
    </dgm:pt>
    <dgm:pt modelId="{267751F5-FE3D-476A-9554-D7978F16143F}" type="pres">
      <dgm:prSet presAssocID="{6E82078E-21D4-46AE-9582-38F38B394B7A}" presName="composite" presStyleCnt="0"/>
      <dgm:spPr/>
    </dgm:pt>
    <dgm:pt modelId="{D485A359-441A-4FF9-BE03-FF4C2772168D}" type="pres">
      <dgm:prSet presAssocID="{6E82078E-21D4-46AE-9582-38F38B394B7A}" presName="parTx" presStyleLbl="alignNode1" presStyleIdx="1" presStyleCnt="2" custScaleX="103660" custScaleY="133159" custLinFactNeighborX="-170" custLinFactNeighborY="-10963">
        <dgm:presLayoutVars>
          <dgm:chMax val="0"/>
          <dgm:chPref val="0"/>
          <dgm:bulletEnabled val="1"/>
        </dgm:presLayoutVars>
      </dgm:prSet>
      <dgm:spPr/>
    </dgm:pt>
    <dgm:pt modelId="{2E2F74CC-0C99-4112-810F-1028AB64C4D0}" type="pres">
      <dgm:prSet presAssocID="{6E82078E-21D4-46AE-9582-38F38B394B7A}" presName="desTx" presStyleLbl="alignAccFollowNode1" presStyleIdx="1" presStyleCnt="2" custScaleX="103531" custScaleY="96808" custLinFactNeighborX="903" custLinFactNeighborY="-222">
        <dgm:presLayoutVars>
          <dgm:bulletEnabled val="1"/>
        </dgm:presLayoutVars>
      </dgm:prSet>
      <dgm:spPr/>
    </dgm:pt>
  </dgm:ptLst>
  <dgm:cxnLst>
    <dgm:cxn modelId="{3F78EE12-3995-48C5-B89B-6D52548324B0}" type="presOf" srcId="{ECB3960C-C8E5-4AFA-AF04-53CF21429BE6}" destId="{2E2F74CC-0C99-4112-810F-1028AB64C4D0}" srcOrd="0" destOrd="2" presId="urn:microsoft.com/office/officeart/2005/8/layout/hList1"/>
    <dgm:cxn modelId="{18AF0C15-F48F-4701-A897-B4713946DC85}" type="presOf" srcId="{1517BABF-9AD1-42D0-87DF-186526FB51DB}" destId="{CE40E2F4-B218-4099-819A-2D2AAB9B8CEE}" srcOrd="0" destOrd="0" presId="urn:microsoft.com/office/officeart/2005/8/layout/hList1"/>
    <dgm:cxn modelId="{4BF4B41C-954A-4061-8F68-6C9CBA838B5C}" type="presOf" srcId="{36ADC6AA-CBF0-4F42-9E6F-015E41CE4328}" destId="{690973AD-1C88-4539-88AD-1294B450149F}" srcOrd="0" destOrd="0" presId="urn:microsoft.com/office/officeart/2005/8/layout/hList1"/>
    <dgm:cxn modelId="{4EA0B42B-C61D-4B65-880B-20F46B9BD523}" srcId="{1517BABF-9AD1-42D0-87DF-186526FB51DB}" destId="{002FF8F3-4034-4C9C-A378-FA294C7DFC1D}" srcOrd="1" destOrd="0" parTransId="{CA1070C5-CCBC-40BE-8091-A49EFD5A3C83}" sibTransId="{57B83761-8E0F-4182-8B61-D58EE2A945E5}"/>
    <dgm:cxn modelId="{9A5AB62B-79A4-4A4A-8CD5-4CACC87A1F88}" srcId="{6E82078E-21D4-46AE-9582-38F38B394B7A}" destId="{0DCF9642-4A98-41AA-8258-725A3B2ED00D}" srcOrd="5" destOrd="0" parTransId="{B9327418-6D15-470B-A578-E60906B976DB}" sibTransId="{F286D7F4-12D7-4C90-AFE9-48FF6E651DE2}"/>
    <dgm:cxn modelId="{33D64640-8443-4FCE-818C-DC3290319F76}" type="presOf" srcId="{544D469A-08C4-46B9-A824-4845385E476B}" destId="{778B31E9-24BE-4DE5-91CB-B020C2F9AD84}" srcOrd="0" destOrd="0" presId="urn:microsoft.com/office/officeart/2005/8/layout/hList1"/>
    <dgm:cxn modelId="{D23C334D-B11D-44C9-A1B0-D5ECCD26EF8F}" srcId="{6E82078E-21D4-46AE-9582-38F38B394B7A}" destId="{DB377C55-F629-4872-B4F5-F1A08F3E22B9}" srcOrd="3" destOrd="0" parTransId="{C57A67E2-17BE-49DE-B1F0-52A19EBDA114}" sibTransId="{BF8945F3-ED59-4CDE-A608-76D0B7029B4A}"/>
    <dgm:cxn modelId="{A26CEE6E-4578-490D-BDF0-C4698BEE0280}" srcId="{6E82078E-21D4-46AE-9582-38F38B394B7A}" destId="{AD84D2E1-FF45-4C46-A239-229D5ACC9B5F}" srcOrd="1" destOrd="0" parTransId="{C8FC7FAA-F5B7-4291-B95E-D71BBFAA8E08}" sibTransId="{074902B0-210F-4187-8EA5-412B285CB565}"/>
    <dgm:cxn modelId="{5382F170-1952-4CEF-BB45-EFBE9AFF4DCC}" type="presOf" srcId="{618D3363-203E-4B85-908D-ED41A182E445}" destId="{690973AD-1C88-4539-88AD-1294B450149F}" srcOrd="0" destOrd="4" presId="urn:microsoft.com/office/officeart/2005/8/layout/hList1"/>
    <dgm:cxn modelId="{89494C73-FB29-4EE0-A350-AC654E06B300}" type="presOf" srcId="{002FF8F3-4034-4C9C-A378-FA294C7DFC1D}" destId="{690973AD-1C88-4539-88AD-1294B450149F}" srcOrd="0" destOrd="1" presId="urn:microsoft.com/office/officeart/2005/8/layout/hList1"/>
    <dgm:cxn modelId="{25A34B54-C83C-4A30-A308-4EE9F959E7EE}" type="presOf" srcId="{67D7A32B-4D16-460D-A422-A1B0DF237304}" destId="{2E2F74CC-0C99-4112-810F-1028AB64C4D0}" srcOrd="0" destOrd="0" presId="urn:microsoft.com/office/officeart/2005/8/layout/hList1"/>
    <dgm:cxn modelId="{91EE7676-43C5-4BE4-8251-5FD72D011918}" type="presOf" srcId="{B9462D3F-4FCC-4020-AEF7-20A0DD47EBCB}" destId="{2E2F74CC-0C99-4112-810F-1028AB64C4D0}" srcOrd="0" destOrd="4" presId="urn:microsoft.com/office/officeart/2005/8/layout/hList1"/>
    <dgm:cxn modelId="{6CA16C59-F6A6-4A1A-BE17-1BE79F2FE785}" type="presOf" srcId="{DB377C55-F629-4872-B4F5-F1A08F3E22B9}" destId="{2E2F74CC-0C99-4112-810F-1028AB64C4D0}" srcOrd="0" destOrd="3" presId="urn:microsoft.com/office/officeart/2005/8/layout/hList1"/>
    <dgm:cxn modelId="{B643FB5A-7D42-48A4-9877-50D451D530A6}" srcId="{544D469A-08C4-46B9-A824-4845385E476B}" destId="{1517BABF-9AD1-42D0-87DF-186526FB51DB}" srcOrd="0" destOrd="0" parTransId="{CA256259-E9A3-4AAF-95B6-FD5828A13A0E}" sibTransId="{65E1055F-BEA7-4C96-83CB-59035F0276E2}"/>
    <dgm:cxn modelId="{63C91D7F-496E-42EC-80AB-6C46C39DF3A1}" type="presOf" srcId="{CFA532A9-1B48-4656-9AB7-308A33B9061D}" destId="{690973AD-1C88-4539-88AD-1294B450149F}" srcOrd="0" destOrd="3" presId="urn:microsoft.com/office/officeart/2005/8/layout/hList1"/>
    <dgm:cxn modelId="{3D577A94-5BF5-4F38-AC23-619ADEF0020F}" srcId="{6E82078E-21D4-46AE-9582-38F38B394B7A}" destId="{B9462D3F-4FCC-4020-AEF7-20A0DD47EBCB}" srcOrd="4" destOrd="0" parTransId="{52FA094D-6B1D-4CA8-A343-D7627BD7869D}" sibTransId="{7BEC7613-9821-4F9B-B02A-0B759B28D7DB}"/>
    <dgm:cxn modelId="{BCD75EA5-EE4E-4BCE-B61A-8C2EA13A2131}" srcId="{1517BABF-9AD1-42D0-87DF-186526FB51DB}" destId="{AE8E5451-7191-467C-BD57-59CC85675789}" srcOrd="2" destOrd="0" parTransId="{8B7FBE08-EF74-456F-BD67-717C89CCBBCA}" sibTransId="{0B42F908-CAE8-46C7-9BA7-36CFFCCC8727}"/>
    <dgm:cxn modelId="{A4EF0FBB-85CF-4161-8DDA-1FE1D35D1425}" srcId="{1517BABF-9AD1-42D0-87DF-186526FB51DB}" destId="{36ADC6AA-CBF0-4F42-9E6F-015E41CE4328}" srcOrd="0" destOrd="0" parTransId="{82B33430-163F-4DD7-8F7F-2AE1361A5699}" sibTransId="{E3A441D2-8F52-4CBD-B4FB-AAA96651EEB8}"/>
    <dgm:cxn modelId="{69D127C1-C809-4BBF-92E2-1CBD810A8523}" type="presOf" srcId="{0DCF9642-4A98-41AA-8258-725A3B2ED00D}" destId="{2E2F74CC-0C99-4112-810F-1028AB64C4D0}" srcOrd="0" destOrd="5" presId="urn:microsoft.com/office/officeart/2005/8/layout/hList1"/>
    <dgm:cxn modelId="{869ABBC3-BED2-41AE-B040-42EEE2CABDAB}" type="presOf" srcId="{AE8E5451-7191-467C-BD57-59CC85675789}" destId="{690973AD-1C88-4539-88AD-1294B450149F}" srcOrd="0" destOrd="2" presId="urn:microsoft.com/office/officeart/2005/8/layout/hList1"/>
    <dgm:cxn modelId="{639261C8-C5DB-4727-9C2B-A3CE6FDA23DA}" srcId="{544D469A-08C4-46B9-A824-4845385E476B}" destId="{6E82078E-21D4-46AE-9582-38F38B394B7A}" srcOrd="1" destOrd="0" parTransId="{C0CF4296-A9AA-494C-99EE-43D8271618F2}" sibTransId="{B3923900-AE18-4912-A34F-33F11256B642}"/>
    <dgm:cxn modelId="{0F5A0FCB-37DB-44FF-9466-84995C40F36A}" type="presOf" srcId="{AD84D2E1-FF45-4C46-A239-229D5ACC9B5F}" destId="{2E2F74CC-0C99-4112-810F-1028AB64C4D0}" srcOrd="0" destOrd="1" presId="urn:microsoft.com/office/officeart/2005/8/layout/hList1"/>
    <dgm:cxn modelId="{FBC10CD3-D1FD-4CBD-A374-369466CF923D}" srcId="{1517BABF-9AD1-42D0-87DF-186526FB51DB}" destId="{CFA532A9-1B48-4656-9AB7-308A33B9061D}" srcOrd="3" destOrd="0" parTransId="{3B7BFA39-71AC-4264-BEDF-EE1387A2EFEA}" sibTransId="{423226F2-3EBC-48ED-ADF5-31B9906FB71A}"/>
    <dgm:cxn modelId="{A0A813D4-CA50-4360-A88E-477F747DB268}" type="presOf" srcId="{6E82078E-21D4-46AE-9582-38F38B394B7A}" destId="{D485A359-441A-4FF9-BE03-FF4C2772168D}" srcOrd="0" destOrd="0" presId="urn:microsoft.com/office/officeart/2005/8/layout/hList1"/>
    <dgm:cxn modelId="{F68906E3-F595-4EF3-A406-D2194FB82843}" srcId="{6E82078E-21D4-46AE-9582-38F38B394B7A}" destId="{67D7A32B-4D16-460D-A422-A1B0DF237304}" srcOrd="0" destOrd="0" parTransId="{E2D08457-0E79-4CB6-80EE-2DC423A8089B}" sibTransId="{2C7AA6F8-35DA-42FB-B645-3608D6C4C518}"/>
    <dgm:cxn modelId="{9E7383EB-206D-4D98-9205-A7164E35F3D1}" srcId="{6E82078E-21D4-46AE-9582-38F38B394B7A}" destId="{ECB3960C-C8E5-4AFA-AF04-53CF21429BE6}" srcOrd="2" destOrd="0" parTransId="{C87FBB70-A679-41F3-BCBF-3A3F327491C6}" sibTransId="{643413B2-AD74-4BF4-A8ED-225C214C53E8}"/>
    <dgm:cxn modelId="{BE5B9DFB-C33D-4DD3-B7C0-FEFBCA7F95E6}" srcId="{1517BABF-9AD1-42D0-87DF-186526FB51DB}" destId="{618D3363-203E-4B85-908D-ED41A182E445}" srcOrd="4" destOrd="0" parTransId="{B47B2034-F57F-4D9C-8375-BDF695715554}" sibTransId="{57A9853D-A432-4B24-B831-F4E912C0DAFB}"/>
    <dgm:cxn modelId="{632A2B03-BC5A-4A60-BA0A-5C885C9F921A}" type="presParOf" srcId="{778B31E9-24BE-4DE5-91CB-B020C2F9AD84}" destId="{CF7879CB-F31B-4559-9C39-F32D5094487C}" srcOrd="0" destOrd="0" presId="urn:microsoft.com/office/officeart/2005/8/layout/hList1"/>
    <dgm:cxn modelId="{2B575834-3383-4BE8-8B51-4A1C485F7DD9}" type="presParOf" srcId="{CF7879CB-F31B-4559-9C39-F32D5094487C}" destId="{CE40E2F4-B218-4099-819A-2D2AAB9B8CEE}" srcOrd="0" destOrd="0" presId="urn:microsoft.com/office/officeart/2005/8/layout/hList1"/>
    <dgm:cxn modelId="{0225E725-B2FB-4E2B-AB5D-83A00A450908}" type="presParOf" srcId="{CF7879CB-F31B-4559-9C39-F32D5094487C}" destId="{690973AD-1C88-4539-88AD-1294B450149F}" srcOrd="1" destOrd="0" presId="urn:microsoft.com/office/officeart/2005/8/layout/hList1"/>
    <dgm:cxn modelId="{08835AE6-F789-422A-9DE5-A548D63572A5}" type="presParOf" srcId="{778B31E9-24BE-4DE5-91CB-B020C2F9AD84}" destId="{EFBFDB82-03CB-4B52-B321-AD1EA6167631}" srcOrd="1" destOrd="0" presId="urn:microsoft.com/office/officeart/2005/8/layout/hList1"/>
    <dgm:cxn modelId="{3D31D509-59F1-4553-B92B-05AFD6D7964C}" type="presParOf" srcId="{778B31E9-24BE-4DE5-91CB-B020C2F9AD84}" destId="{267751F5-FE3D-476A-9554-D7978F16143F}" srcOrd="2" destOrd="0" presId="urn:microsoft.com/office/officeart/2005/8/layout/hList1"/>
    <dgm:cxn modelId="{8DD602A5-0B99-4231-8144-779366F4DEC9}" type="presParOf" srcId="{267751F5-FE3D-476A-9554-D7978F16143F}" destId="{D485A359-441A-4FF9-BE03-FF4C2772168D}" srcOrd="0" destOrd="0" presId="urn:microsoft.com/office/officeart/2005/8/layout/hList1"/>
    <dgm:cxn modelId="{05E61F1F-AD07-46DA-AE32-67448C99A776}" type="presParOf" srcId="{267751F5-FE3D-476A-9554-D7978F16143F}" destId="{2E2F74CC-0C99-4112-810F-1028AB64C4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52AE7-A8C6-41AC-A07F-28E8D2345CE8}">
      <dsp:nvSpPr>
        <dsp:cNvPr id="0" name=""/>
        <dsp:cNvSpPr/>
      </dsp:nvSpPr>
      <dsp:spPr>
        <a:xfrm>
          <a:off x="0" y="5101"/>
          <a:ext cx="6693879" cy="11073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108B3-1705-40A5-988C-DF28472C177F}">
      <dsp:nvSpPr>
        <dsp:cNvPr id="0" name=""/>
        <dsp:cNvSpPr/>
      </dsp:nvSpPr>
      <dsp:spPr>
        <a:xfrm>
          <a:off x="334972" y="254254"/>
          <a:ext cx="609636" cy="6090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4E2AD-40E1-41BB-A81A-3A4AB05F19E2}">
      <dsp:nvSpPr>
        <dsp:cNvPr id="0" name=""/>
        <dsp:cNvSpPr/>
      </dsp:nvSpPr>
      <dsp:spPr>
        <a:xfrm>
          <a:off x="1279581" y="5101"/>
          <a:ext cx="5106381" cy="110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09" tIns="117309" rIns="117309" bIns="117309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/>
            </a:rPr>
            <a:t>Learn more about the Richmond County School System (RCSS).</a:t>
          </a:r>
          <a:endParaRPr lang="en-US" sz="2800" b="1" kern="1200" dirty="0"/>
        </a:p>
      </dsp:txBody>
      <dsp:txXfrm>
        <a:off x="1279581" y="5101"/>
        <a:ext cx="5106381" cy="1108429"/>
      </dsp:txXfrm>
    </dsp:sp>
    <dsp:sp modelId="{4FB0BD79-EDB4-4751-91F7-189F098BD825}">
      <dsp:nvSpPr>
        <dsp:cNvPr id="0" name=""/>
        <dsp:cNvSpPr/>
      </dsp:nvSpPr>
      <dsp:spPr>
        <a:xfrm>
          <a:off x="0" y="1374337"/>
          <a:ext cx="6693879" cy="11073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08881-6473-4056-9E67-3B577D262B75}">
      <dsp:nvSpPr>
        <dsp:cNvPr id="0" name=""/>
        <dsp:cNvSpPr/>
      </dsp:nvSpPr>
      <dsp:spPr>
        <a:xfrm>
          <a:off x="334972" y="1623490"/>
          <a:ext cx="609636" cy="6090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A3A85-A373-4356-9FBB-E8121A03E239}">
      <dsp:nvSpPr>
        <dsp:cNvPr id="0" name=""/>
        <dsp:cNvSpPr/>
      </dsp:nvSpPr>
      <dsp:spPr>
        <a:xfrm>
          <a:off x="1279581" y="1374337"/>
          <a:ext cx="5106381" cy="110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09" tIns="117309" rIns="117309" bIns="117309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/>
            </a:rPr>
            <a:t>Gain knowledge about RCSS policies and procedures.</a:t>
          </a:r>
        </a:p>
      </dsp:txBody>
      <dsp:txXfrm>
        <a:off x="1279581" y="1374337"/>
        <a:ext cx="5106381" cy="1108429"/>
      </dsp:txXfrm>
    </dsp:sp>
    <dsp:sp modelId="{E5664581-F652-4455-B8DC-26AA91DF26CB}">
      <dsp:nvSpPr>
        <dsp:cNvPr id="0" name=""/>
        <dsp:cNvSpPr/>
      </dsp:nvSpPr>
      <dsp:spPr>
        <a:xfrm>
          <a:off x="0" y="2743573"/>
          <a:ext cx="6693879" cy="11073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EB086-6154-49B2-A600-A2FF2C589740}">
      <dsp:nvSpPr>
        <dsp:cNvPr id="0" name=""/>
        <dsp:cNvSpPr/>
      </dsp:nvSpPr>
      <dsp:spPr>
        <a:xfrm>
          <a:off x="334972" y="2992727"/>
          <a:ext cx="609636" cy="6090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DB7FF-EC73-422C-80CC-092BD7815758}">
      <dsp:nvSpPr>
        <dsp:cNvPr id="0" name=""/>
        <dsp:cNvSpPr/>
      </dsp:nvSpPr>
      <dsp:spPr>
        <a:xfrm>
          <a:off x="1279581" y="2743573"/>
          <a:ext cx="5106381" cy="110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09" tIns="117309" rIns="117309" bIns="117309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/>
            </a:rPr>
            <a:t>Explore business opportunities and connections with RCSS.</a:t>
          </a:r>
        </a:p>
      </dsp:txBody>
      <dsp:txXfrm>
        <a:off x="1279581" y="2743573"/>
        <a:ext cx="5106381" cy="1108429"/>
      </dsp:txXfrm>
    </dsp:sp>
    <dsp:sp modelId="{F6DDA6C6-401F-4C4F-8A94-490762791C76}">
      <dsp:nvSpPr>
        <dsp:cNvPr id="0" name=""/>
        <dsp:cNvSpPr/>
      </dsp:nvSpPr>
      <dsp:spPr>
        <a:xfrm>
          <a:off x="0" y="4112810"/>
          <a:ext cx="6693879" cy="11073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A0C7E-D7D9-4D41-A927-1CC739C4991C}">
      <dsp:nvSpPr>
        <dsp:cNvPr id="0" name=""/>
        <dsp:cNvSpPr/>
      </dsp:nvSpPr>
      <dsp:spPr>
        <a:xfrm>
          <a:off x="335299" y="4361963"/>
          <a:ext cx="609636" cy="6090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9A9AB-F750-4BA3-8A44-0379BE207E30}">
      <dsp:nvSpPr>
        <dsp:cNvPr id="0" name=""/>
        <dsp:cNvSpPr/>
      </dsp:nvSpPr>
      <dsp:spPr>
        <a:xfrm>
          <a:off x="1280235" y="4112810"/>
          <a:ext cx="5106381" cy="110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09" tIns="117309" rIns="117309" bIns="117309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/>
            </a:rPr>
            <a:t>Become connected and registered to do business with RCSS.</a:t>
          </a:r>
          <a:endParaRPr lang="en-US" sz="2800" b="1" kern="1200" dirty="0"/>
        </a:p>
      </dsp:txBody>
      <dsp:txXfrm>
        <a:off x="1280235" y="4112810"/>
        <a:ext cx="5106381" cy="11084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52AE7-A8C6-41AC-A07F-28E8D2345CE8}">
      <dsp:nvSpPr>
        <dsp:cNvPr id="0" name=""/>
        <dsp:cNvSpPr/>
      </dsp:nvSpPr>
      <dsp:spPr>
        <a:xfrm>
          <a:off x="0" y="4942"/>
          <a:ext cx="6602067" cy="11154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108B3-1705-40A5-988C-DF28472C177F}">
      <dsp:nvSpPr>
        <dsp:cNvPr id="0" name=""/>
        <dsp:cNvSpPr/>
      </dsp:nvSpPr>
      <dsp:spPr>
        <a:xfrm>
          <a:off x="337416" y="255912"/>
          <a:ext cx="614083" cy="6134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4E2AD-40E1-41BB-A81A-3A4AB05F19E2}">
      <dsp:nvSpPr>
        <dsp:cNvPr id="0" name=""/>
        <dsp:cNvSpPr/>
      </dsp:nvSpPr>
      <dsp:spPr>
        <a:xfrm>
          <a:off x="1288915" y="4942"/>
          <a:ext cx="5293301" cy="115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38" tIns="121738" rIns="121738" bIns="12173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With approximately 30,000 students, RCSS is the 14</a:t>
          </a:r>
          <a:r>
            <a:rPr lang="en-US" sz="2000" b="1" kern="1200" baseline="30000" dirty="0"/>
            <a:t>th</a:t>
          </a:r>
          <a:r>
            <a:rPr lang="en-US" sz="2000" b="1" kern="1200" dirty="0"/>
            <a:t> largest school district in Georgia.</a:t>
          </a:r>
        </a:p>
      </dsp:txBody>
      <dsp:txXfrm>
        <a:off x="1288915" y="4942"/>
        <a:ext cx="5293301" cy="1150282"/>
      </dsp:txXfrm>
    </dsp:sp>
    <dsp:sp modelId="{4FB0BD79-EDB4-4751-91F7-189F098BD825}">
      <dsp:nvSpPr>
        <dsp:cNvPr id="0" name=""/>
        <dsp:cNvSpPr/>
      </dsp:nvSpPr>
      <dsp:spPr>
        <a:xfrm>
          <a:off x="0" y="1442795"/>
          <a:ext cx="6602067" cy="11154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08881-6473-4056-9E67-3B577D262B75}">
      <dsp:nvSpPr>
        <dsp:cNvPr id="0" name=""/>
        <dsp:cNvSpPr/>
      </dsp:nvSpPr>
      <dsp:spPr>
        <a:xfrm>
          <a:off x="337416" y="1693765"/>
          <a:ext cx="614083" cy="6134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A3A85-A373-4356-9FBB-E8121A03E239}">
      <dsp:nvSpPr>
        <dsp:cNvPr id="0" name=""/>
        <dsp:cNvSpPr/>
      </dsp:nvSpPr>
      <dsp:spPr>
        <a:xfrm>
          <a:off x="1288915" y="1442795"/>
          <a:ext cx="5293301" cy="115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38" tIns="121738" rIns="121738" bIns="12173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/>
            </a:rPr>
            <a:t>RCSS has the oldest public school in the Southeast and the sixth oldest existing public high school in the U.S.</a:t>
          </a:r>
        </a:p>
      </dsp:txBody>
      <dsp:txXfrm>
        <a:off x="1288915" y="1442795"/>
        <a:ext cx="5293301" cy="1150282"/>
      </dsp:txXfrm>
    </dsp:sp>
    <dsp:sp modelId="{E5664581-F652-4455-B8DC-26AA91DF26CB}">
      <dsp:nvSpPr>
        <dsp:cNvPr id="0" name=""/>
        <dsp:cNvSpPr/>
      </dsp:nvSpPr>
      <dsp:spPr>
        <a:xfrm>
          <a:off x="0" y="2880647"/>
          <a:ext cx="6602067" cy="11154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EB086-6154-49B2-A600-A2FF2C589740}">
      <dsp:nvSpPr>
        <dsp:cNvPr id="0" name=""/>
        <dsp:cNvSpPr/>
      </dsp:nvSpPr>
      <dsp:spPr>
        <a:xfrm>
          <a:off x="5987983" y="4860241"/>
          <a:ext cx="614083" cy="613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DB7FF-EC73-422C-80CC-092BD7815758}">
      <dsp:nvSpPr>
        <dsp:cNvPr id="0" name=""/>
        <dsp:cNvSpPr/>
      </dsp:nvSpPr>
      <dsp:spPr>
        <a:xfrm>
          <a:off x="1288915" y="2880647"/>
          <a:ext cx="5293301" cy="115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38" tIns="121738" rIns="121738" bIns="12173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/>
            </a:rPr>
            <a:t>Our student population is highly diverse, with approximately 85% of students representing Black, Hispanic, multi-racial, Asian/Pacific Islander, American Indian/Alaskan native races/ethnicities.</a:t>
          </a:r>
        </a:p>
      </dsp:txBody>
      <dsp:txXfrm>
        <a:off x="1288915" y="2880647"/>
        <a:ext cx="5293301" cy="1150282"/>
      </dsp:txXfrm>
    </dsp:sp>
    <dsp:sp modelId="{F6DDA6C6-401F-4C4F-8A94-490762791C76}">
      <dsp:nvSpPr>
        <dsp:cNvPr id="0" name=""/>
        <dsp:cNvSpPr/>
      </dsp:nvSpPr>
      <dsp:spPr>
        <a:xfrm>
          <a:off x="0" y="4318500"/>
          <a:ext cx="6602067" cy="11154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A0C7E-D7D9-4D41-A927-1CC739C4991C}">
      <dsp:nvSpPr>
        <dsp:cNvPr id="0" name=""/>
        <dsp:cNvSpPr/>
      </dsp:nvSpPr>
      <dsp:spPr>
        <a:xfrm>
          <a:off x="337416" y="4569471"/>
          <a:ext cx="614083" cy="6134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9A9AB-F750-4BA3-8A44-0379BE207E30}">
      <dsp:nvSpPr>
        <dsp:cNvPr id="0" name=""/>
        <dsp:cNvSpPr/>
      </dsp:nvSpPr>
      <dsp:spPr>
        <a:xfrm>
          <a:off x="1288915" y="4318500"/>
          <a:ext cx="5293301" cy="115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38" tIns="121738" rIns="121738" bIns="12173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RCSS currently has 56 schools and programs. </a:t>
          </a:r>
        </a:p>
      </dsp:txBody>
      <dsp:txXfrm>
        <a:off x="1288915" y="4318500"/>
        <a:ext cx="5293301" cy="1150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9B2F7-B56C-4A2D-BC70-8A28C0C4C66A}">
      <dsp:nvSpPr>
        <dsp:cNvPr id="0" name=""/>
        <dsp:cNvSpPr/>
      </dsp:nvSpPr>
      <dsp:spPr>
        <a:xfrm>
          <a:off x="3286" y="76968"/>
          <a:ext cx="3203971" cy="1035893"/>
        </a:xfrm>
        <a:prstGeom prst="rect">
          <a:avLst/>
        </a:prstGeom>
        <a:solidFill>
          <a:srgbClr val="00329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Impact" panose="020B0806030902050204" pitchFamily="34" charset="0"/>
            </a:rPr>
            <a:t>$4,999.99 OR LESS</a:t>
          </a:r>
        </a:p>
      </dsp:txBody>
      <dsp:txXfrm>
        <a:off x="3286" y="76968"/>
        <a:ext cx="3203971" cy="1035893"/>
      </dsp:txXfrm>
    </dsp:sp>
    <dsp:sp modelId="{E77F07F5-F135-4A77-9AE7-7ADE10AEBBD3}">
      <dsp:nvSpPr>
        <dsp:cNvPr id="0" name=""/>
        <dsp:cNvSpPr/>
      </dsp:nvSpPr>
      <dsp:spPr>
        <a:xfrm>
          <a:off x="3286" y="1112861"/>
          <a:ext cx="3203971" cy="3161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Impact" panose="020B0806030902050204" pitchFamily="34" charset="0"/>
            </a:rPr>
            <a:t>One Quote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Discretion must be used in best interest of RCSS</a:t>
          </a:r>
        </a:p>
      </dsp:txBody>
      <dsp:txXfrm>
        <a:off x="3286" y="1112861"/>
        <a:ext cx="3203971" cy="3161508"/>
      </dsp:txXfrm>
    </dsp:sp>
    <dsp:sp modelId="{CE40E2F4-B218-4099-819A-2D2AAB9B8CEE}">
      <dsp:nvSpPr>
        <dsp:cNvPr id="0" name=""/>
        <dsp:cNvSpPr/>
      </dsp:nvSpPr>
      <dsp:spPr>
        <a:xfrm>
          <a:off x="3655814" y="76968"/>
          <a:ext cx="3203971" cy="1035893"/>
        </a:xfrm>
        <a:prstGeom prst="rect">
          <a:avLst/>
        </a:prstGeom>
        <a:solidFill>
          <a:srgbClr val="00329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Impact" panose="020B0806030902050204" pitchFamily="34" charset="0"/>
            </a:rPr>
            <a:t>$5,000 - $50,000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Impact" panose="020B0806030902050204" pitchFamily="34" charset="0"/>
            </a:rPr>
            <a:t>(Schools)</a:t>
          </a:r>
        </a:p>
      </dsp:txBody>
      <dsp:txXfrm>
        <a:off x="3655814" y="76968"/>
        <a:ext cx="3203971" cy="1035893"/>
      </dsp:txXfrm>
    </dsp:sp>
    <dsp:sp modelId="{690973AD-1C88-4539-88AD-1294B450149F}">
      <dsp:nvSpPr>
        <dsp:cNvPr id="0" name=""/>
        <dsp:cNvSpPr/>
      </dsp:nvSpPr>
      <dsp:spPr>
        <a:xfrm>
          <a:off x="3655814" y="1112861"/>
          <a:ext cx="3203971" cy="3161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Impact" panose="020B0806030902050204" pitchFamily="34" charset="0"/>
            </a:rPr>
            <a:t>Three Quotes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RCBOE Purchasing Office must review to ensure Procurement Manual is followed</a:t>
          </a:r>
        </a:p>
      </dsp:txBody>
      <dsp:txXfrm>
        <a:off x="3655814" y="1112861"/>
        <a:ext cx="3203971" cy="3161508"/>
      </dsp:txXfrm>
    </dsp:sp>
    <dsp:sp modelId="{D485A359-441A-4FF9-BE03-FF4C2772168D}">
      <dsp:nvSpPr>
        <dsp:cNvPr id="0" name=""/>
        <dsp:cNvSpPr/>
      </dsp:nvSpPr>
      <dsp:spPr>
        <a:xfrm>
          <a:off x="7308342" y="76968"/>
          <a:ext cx="3203971" cy="1035893"/>
        </a:xfrm>
        <a:prstGeom prst="rect">
          <a:avLst/>
        </a:prstGeom>
        <a:solidFill>
          <a:srgbClr val="00329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Impact" panose="020B0806030902050204" pitchFamily="34" charset="0"/>
            </a:rPr>
            <a:t>$5,000 - $50,000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Impact" panose="020B0806030902050204" pitchFamily="34" charset="0"/>
            </a:rPr>
            <a:t>(Departments)</a:t>
          </a:r>
        </a:p>
      </dsp:txBody>
      <dsp:txXfrm>
        <a:off x="7308342" y="76968"/>
        <a:ext cx="3203971" cy="1035893"/>
      </dsp:txXfrm>
    </dsp:sp>
    <dsp:sp modelId="{2E2F74CC-0C99-4112-810F-1028AB64C4D0}">
      <dsp:nvSpPr>
        <dsp:cNvPr id="0" name=""/>
        <dsp:cNvSpPr/>
      </dsp:nvSpPr>
      <dsp:spPr>
        <a:xfrm>
          <a:off x="7308342" y="1112861"/>
          <a:ext cx="3203971" cy="3161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Impact" panose="020B0806030902050204" pitchFamily="34" charset="0"/>
            </a:rPr>
            <a:t>Three Quotes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Department Head awards lowest quote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Records of quotes are attached to purchase order and retained</a:t>
          </a:r>
        </a:p>
      </dsp:txBody>
      <dsp:txXfrm>
        <a:off x="7308342" y="1112861"/>
        <a:ext cx="3203971" cy="3161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0E2F4-B218-4099-819A-2D2AAB9B8CEE}">
      <dsp:nvSpPr>
        <dsp:cNvPr id="0" name=""/>
        <dsp:cNvSpPr/>
      </dsp:nvSpPr>
      <dsp:spPr>
        <a:xfrm>
          <a:off x="8868" y="82618"/>
          <a:ext cx="5001267" cy="1195994"/>
        </a:xfrm>
        <a:prstGeom prst="rect">
          <a:avLst/>
        </a:prstGeom>
        <a:solidFill>
          <a:srgbClr val="00329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Impact" panose="020B0806030902050204" pitchFamily="34" charset="0"/>
            </a:rPr>
            <a:t>HANDLED BY PURCHASING DEPARTMENT</a:t>
          </a:r>
        </a:p>
      </dsp:txBody>
      <dsp:txXfrm>
        <a:off x="8868" y="82618"/>
        <a:ext cx="5001267" cy="1195994"/>
      </dsp:txXfrm>
    </dsp:sp>
    <dsp:sp modelId="{690973AD-1C88-4539-88AD-1294B450149F}">
      <dsp:nvSpPr>
        <dsp:cNvPr id="0" name=""/>
        <dsp:cNvSpPr/>
      </dsp:nvSpPr>
      <dsp:spPr>
        <a:xfrm>
          <a:off x="5882" y="1297045"/>
          <a:ext cx="4990756" cy="32578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+mj-lt"/>
            </a:rPr>
            <a:t>Department submits specifications/requirements.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+mj-lt"/>
            </a:rPr>
            <a:t>Purchasing creates and manages the solicitation process.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+mj-lt"/>
            </a:rPr>
            <a:t>Purchasing submits the Department’s recommendation for approval.</a:t>
          </a:r>
        </a:p>
      </dsp:txBody>
      <dsp:txXfrm>
        <a:off x="5882" y="1297045"/>
        <a:ext cx="4990756" cy="3257853"/>
      </dsp:txXfrm>
    </dsp:sp>
    <dsp:sp modelId="{D485A359-441A-4FF9-BE03-FF4C2772168D}">
      <dsp:nvSpPr>
        <dsp:cNvPr id="0" name=""/>
        <dsp:cNvSpPr/>
      </dsp:nvSpPr>
      <dsp:spPr>
        <a:xfrm>
          <a:off x="5684343" y="111996"/>
          <a:ext cx="5115156" cy="1351551"/>
        </a:xfrm>
        <a:prstGeom prst="rect">
          <a:avLst/>
        </a:prstGeom>
        <a:solidFill>
          <a:srgbClr val="00329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Impact" panose="020B0806030902050204" pitchFamily="34" charset="0"/>
            </a:rPr>
            <a:t>REQUIRES APPROVAL BY THE BOARD OF EDUCATION</a:t>
          </a:r>
        </a:p>
      </dsp:txBody>
      <dsp:txXfrm>
        <a:off x="5684343" y="111996"/>
        <a:ext cx="5115156" cy="1351551"/>
      </dsp:txXfrm>
    </dsp:sp>
    <dsp:sp modelId="{2E2F74CC-0C99-4112-810F-1028AB64C4D0}">
      <dsp:nvSpPr>
        <dsp:cNvPr id="0" name=""/>
        <dsp:cNvSpPr/>
      </dsp:nvSpPr>
      <dsp:spPr>
        <a:xfrm>
          <a:off x="5699724" y="1450478"/>
          <a:ext cx="5108791" cy="30956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Board Committee Meeting (Item reviewed and approved).</a:t>
          </a:r>
          <a:endParaRPr lang="en-US" sz="2000" b="1" kern="1200" dirty="0">
            <a:latin typeface="Impact" panose="020B080603090205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Board Meeting (Item voted on by full Board).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Board Meeting Schedule and Agenda available on RCSS Website.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5699724" y="1450478"/>
        <a:ext cx="5108791" cy="3095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B0CFAE3-4E21-4446-B148-EBC87384A3D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192E69-4087-4AD7-BDFD-840BFF736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93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09542F-556F-E147-8E49-A7B2FF0E67C1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6431C05-BE1F-E740-A032-DE04AB2FE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8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42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Helvetica Neue" panose="02000503000000020004" pitchFamily="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 Neue" panose="02000503000000020004" pitchFamily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 panose="02000503000000020004" pitchFamily="2"/>
              </a:defRPr>
            </a:lvl1pPr>
          </a:lstStyle>
          <a:p>
            <a:fld id="{589E7561-290F-443D-8AF8-B78DB36D68E8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 panose="02000503000000020004" pitchFamily="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 panose="02000503000000020004" pitchFamily="2"/>
              </a:defRPr>
            </a:lvl1pPr>
          </a:lstStyle>
          <a:p>
            <a:fld id="{B6C8D32F-3211-4D2F-83C8-7BDD6C50B4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0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22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ion and 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BB3ADA-6113-744C-A949-3A644578C84C}"/>
              </a:ext>
            </a:extLst>
          </p:cNvPr>
          <p:cNvSpPr txBox="1"/>
          <p:nvPr userDrawn="1"/>
        </p:nvSpPr>
        <p:spPr>
          <a:xfrm>
            <a:off x="6995456" y="1116779"/>
            <a:ext cx="3329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cs typeface="Poppins" pitchFamily="2" charset="77"/>
              </a:rPr>
              <a:t>VISION STATEMENT</a:t>
            </a:r>
            <a:endParaRPr sz="3600" b="1">
              <a:solidFill>
                <a:schemeClr val="accent1"/>
              </a:solidFill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7D5F7-B661-3E47-AD0F-20983593DBC5}"/>
              </a:ext>
            </a:extLst>
          </p:cNvPr>
          <p:cNvSpPr txBox="1"/>
          <p:nvPr userDrawn="1"/>
        </p:nvSpPr>
        <p:spPr>
          <a:xfrm>
            <a:off x="6995455" y="489485"/>
            <a:ext cx="2783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spc="15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VISION AND 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5241E-013E-2D4A-8FF0-001C5E151346}"/>
              </a:ext>
            </a:extLst>
          </p:cNvPr>
          <p:cNvSpPr txBox="1"/>
          <p:nvPr userDrawn="1"/>
        </p:nvSpPr>
        <p:spPr>
          <a:xfrm>
            <a:off x="6995456" y="2233521"/>
            <a:ext cx="4361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Richmond County School System will provide an equitable education for all students to prepare them for life beyond the classroom.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A9E1E-9AB7-F745-ADED-294828207F04}"/>
              </a:ext>
            </a:extLst>
          </p:cNvPr>
          <p:cNvSpPr txBox="1"/>
          <p:nvPr userDrawn="1"/>
        </p:nvSpPr>
        <p:spPr>
          <a:xfrm>
            <a:off x="6995456" y="3663134"/>
            <a:ext cx="3521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cs typeface="Poppins" pitchFamily="2" charset="77"/>
              </a:rPr>
              <a:t>MISSION STATEMENT</a:t>
            </a:r>
            <a:endParaRPr sz="3600" b="1">
              <a:solidFill>
                <a:schemeClr val="accent1"/>
              </a:solidFill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A0A05-30B5-6D42-9B13-3B4FDDFDF707}"/>
              </a:ext>
            </a:extLst>
          </p:cNvPr>
          <p:cNvSpPr txBox="1"/>
          <p:nvPr userDrawn="1"/>
        </p:nvSpPr>
        <p:spPr>
          <a:xfrm>
            <a:off x="6995455" y="4863463"/>
            <a:ext cx="4361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Building a globally competitive school system that educates the whole child through teaching, learning, collaboration, and innovation. </a:t>
            </a:r>
          </a:p>
        </p:txBody>
      </p:sp>
      <p:sp>
        <p:nvSpPr>
          <p:cNvPr id="11" name="Freeform: Shape 36">
            <a:extLst>
              <a:ext uri="{FF2B5EF4-FFF2-40B4-BE49-F238E27FC236}">
                <a16:creationId xmlns:a16="http://schemas.microsoft.com/office/drawing/2014/main" id="{39D1BB92-BCF3-C84B-A5F9-07E27C9BEA94}"/>
              </a:ext>
            </a:extLst>
          </p:cNvPr>
          <p:cNvSpPr/>
          <p:nvPr userDrawn="1"/>
        </p:nvSpPr>
        <p:spPr>
          <a:xfrm>
            <a:off x="443573" y="0"/>
            <a:ext cx="5871204" cy="6858000"/>
          </a:xfrm>
          <a:custGeom>
            <a:avLst/>
            <a:gdLst>
              <a:gd name="connsiteX0" fmla="*/ 0 w 11549043"/>
              <a:gd name="connsiteY0" fmla="*/ 0 h 13672458"/>
              <a:gd name="connsiteX1" fmla="*/ 9052032 w 11549043"/>
              <a:gd name="connsiteY1" fmla="*/ 0 h 13672458"/>
              <a:gd name="connsiteX2" fmla="*/ 9184161 w 11549043"/>
              <a:gd name="connsiteY2" fmla="*/ 205203 h 13672458"/>
              <a:gd name="connsiteX3" fmla="*/ 11496555 w 11549043"/>
              <a:gd name="connsiteY3" fmla="*/ 7241511 h 13672458"/>
              <a:gd name="connsiteX4" fmla="*/ 10606371 w 11549043"/>
              <a:gd name="connsiteY4" fmla="*/ 13625275 h 13672458"/>
              <a:gd name="connsiteX5" fmla="*/ 10589450 w 11549043"/>
              <a:gd name="connsiteY5" fmla="*/ 13666067 h 13672458"/>
              <a:gd name="connsiteX6" fmla="*/ 10579268 w 11549043"/>
              <a:gd name="connsiteY6" fmla="*/ 13664394 h 13672458"/>
              <a:gd name="connsiteX7" fmla="*/ 10579268 w 11549043"/>
              <a:gd name="connsiteY7" fmla="*/ 13672458 h 13672458"/>
              <a:gd name="connsiteX8" fmla="*/ 10508342 w 11549043"/>
              <a:gd name="connsiteY8" fmla="*/ 13672458 h 13672458"/>
              <a:gd name="connsiteX9" fmla="*/ 127510 w 11549043"/>
              <a:gd name="connsiteY9" fmla="*/ 13672458 h 13672458"/>
              <a:gd name="connsiteX10" fmla="*/ 0 w 11549043"/>
              <a:gd name="connsiteY10" fmla="*/ 13672458 h 136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9043" h="13672458">
                <a:moveTo>
                  <a:pt x="0" y="0"/>
                </a:moveTo>
                <a:lnTo>
                  <a:pt x="9052032" y="0"/>
                </a:lnTo>
                <a:lnTo>
                  <a:pt x="9184161" y="205203"/>
                </a:lnTo>
                <a:cubicBezTo>
                  <a:pt x="10449566" y="2240190"/>
                  <a:pt x="11284442" y="4654995"/>
                  <a:pt x="11496555" y="7241511"/>
                </a:cubicBezTo>
                <a:cubicBezTo>
                  <a:pt x="11687020" y="9564099"/>
                  <a:pt x="11352090" y="11741709"/>
                  <a:pt x="10606371" y="13625275"/>
                </a:cubicBezTo>
                <a:lnTo>
                  <a:pt x="10589450" y="13666067"/>
                </a:lnTo>
                <a:lnTo>
                  <a:pt x="10579268" y="13664394"/>
                </a:lnTo>
                <a:lnTo>
                  <a:pt x="10579268" y="13672458"/>
                </a:lnTo>
                <a:lnTo>
                  <a:pt x="10508342" y="13672458"/>
                </a:lnTo>
                <a:lnTo>
                  <a:pt x="127510" y="13672458"/>
                </a:lnTo>
                <a:lnTo>
                  <a:pt x="0" y="13672458"/>
                </a:lnTo>
                <a:close/>
              </a:path>
            </a:pathLst>
          </a:custGeom>
          <a:solidFill>
            <a:srgbClr val="FBD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900"/>
          </a:p>
        </p:txBody>
      </p:sp>
      <p:sp>
        <p:nvSpPr>
          <p:cNvPr id="17" name="Freeform: Shape 36">
            <a:extLst>
              <a:ext uri="{FF2B5EF4-FFF2-40B4-BE49-F238E27FC236}">
                <a16:creationId xmlns:a16="http://schemas.microsoft.com/office/drawing/2014/main" id="{7F6F5B08-8C67-7141-9D13-081A85234AEF}"/>
              </a:ext>
            </a:extLst>
          </p:cNvPr>
          <p:cNvSpPr>
            <a:spLocks/>
          </p:cNvSpPr>
          <p:nvPr userDrawn="1"/>
        </p:nvSpPr>
        <p:spPr>
          <a:xfrm>
            <a:off x="-927" y="0"/>
            <a:ext cx="5871204" cy="6858000"/>
          </a:xfrm>
          <a:custGeom>
            <a:avLst/>
            <a:gdLst>
              <a:gd name="connsiteX0" fmla="*/ 0 w 11549043"/>
              <a:gd name="connsiteY0" fmla="*/ 0 h 13672458"/>
              <a:gd name="connsiteX1" fmla="*/ 9052032 w 11549043"/>
              <a:gd name="connsiteY1" fmla="*/ 0 h 13672458"/>
              <a:gd name="connsiteX2" fmla="*/ 9184161 w 11549043"/>
              <a:gd name="connsiteY2" fmla="*/ 205203 h 13672458"/>
              <a:gd name="connsiteX3" fmla="*/ 11496555 w 11549043"/>
              <a:gd name="connsiteY3" fmla="*/ 7241511 h 13672458"/>
              <a:gd name="connsiteX4" fmla="*/ 10606371 w 11549043"/>
              <a:gd name="connsiteY4" fmla="*/ 13625275 h 13672458"/>
              <a:gd name="connsiteX5" fmla="*/ 10589450 w 11549043"/>
              <a:gd name="connsiteY5" fmla="*/ 13666067 h 13672458"/>
              <a:gd name="connsiteX6" fmla="*/ 10579268 w 11549043"/>
              <a:gd name="connsiteY6" fmla="*/ 13664394 h 13672458"/>
              <a:gd name="connsiteX7" fmla="*/ 10579268 w 11549043"/>
              <a:gd name="connsiteY7" fmla="*/ 13672458 h 13672458"/>
              <a:gd name="connsiteX8" fmla="*/ 10508342 w 11549043"/>
              <a:gd name="connsiteY8" fmla="*/ 13672458 h 13672458"/>
              <a:gd name="connsiteX9" fmla="*/ 127510 w 11549043"/>
              <a:gd name="connsiteY9" fmla="*/ 13672458 h 13672458"/>
              <a:gd name="connsiteX10" fmla="*/ 0 w 11549043"/>
              <a:gd name="connsiteY10" fmla="*/ 13672458 h 136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9043" h="13672458">
                <a:moveTo>
                  <a:pt x="0" y="0"/>
                </a:moveTo>
                <a:lnTo>
                  <a:pt x="9052032" y="0"/>
                </a:lnTo>
                <a:lnTo>
                  <a:pt x="9184161" y="205203"/>
                </a:lnTo>
                <a:cubicBezTo>
                  <a:pt x="10449566" y="2240190"/>
                  <a:pt x="11284442" y="4654995"/>
                  <a:pt x="11496555" y="7241511"/>
                </a:cubicBezTo>
                <a:cubicBezTo>
                  <a:pt x="11687020" y="9564099"/>
                  <a:pt x="11352090" y="11741709"/>
                  <a:pt x="10606371" y="13625275"/>
                </a:cubicBezTo>
                <a:lnTo>
                  <a:pt x="10589450" y="13666067"/>
                </a:lnTo>
                <a:lnTo>
                  <a:pt x="10579268" y="13664394"/>
                </a:lnTo>
                <a:lnTo>
                  <a:pt x="10579268" y="13672458"/>
                </a:lnTo>
                <a:lnTo>
                  <a:pt x="10508342" y="13672458"/>
                </a:lnTo>
                <a:lnTo>
                  <a:pt x="127510" y="13672458"/>
                </a:lnTo>
                <a:lnTo>
                  <a:pt x="0" y="13672458"/>
                </a:lnTo>
                <a:close/>
              </a:path>
            </a:pathLst>
          </a:custGeom>
          <a:blipFill>
            <a:blip r:embed="rId2"/>
            <a:stretch>
              <a:fillRect l="-37855" t="1" r="-37749" b="-20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ID" sz="900"/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F988948-AFAE-D24C-A371-DA26D197D481}"/>
              </a:ext>
            </a:extLst>
          </p:cNvPr>
          <p:cNvSpPr/>
          <p:nvPr userDrawn="1"/>
        </p:nvSpPr>
        <p:spPr>
          <a:xfrm>
            <a:off x="3775292" y="664578"/>
            <a:ext cx="2610664" cy="13586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87400" dist="38100" dir="2700000" sx="113000" sy="113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5434B9-6BEC-E54A-91E0-32815F89BA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0289" y="872303"/>
            <a:ext cx="2035711" cy="90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C5E9C-6C9C-2D47-B92F-E385CEC895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0" y="2627938"/>
            <a:ext cx="5586411" cy="290295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52499F-A4D3-6545-BFC9-BF8BDE8A3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841" y="6199290"/>
            <a:ext cx="990359" cy="4393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8BC091-7305-2D4F-8F60-262870F710EB}"/>
              </a:ext>
            </a:extLst>
          </p:cNvPr>
          <p:cNvSpPr/>
          <p:nvPr userDrawn="1"/>
        </p:nvSpPr>
        <p:spPr>
          <a:xfrm>
            <a:off x="451159" y="1057607"/>
            <a:ext cx="4588560" cy="4586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883446-AA8C-4D43-9DB9-097AC1B3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3317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19FE4E8-1343-D242-9735-B3888CDAE2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6349" y="1296623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117C9FF-FDB6-F641-B1BF-FEA06B288B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327111"/>
            <a:ext cx="3325812" cy="1054100"/>
          </a:xfrm>
        </p:spPr>
        <p:txBody>
          <a:bodyPr anchor="t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1780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2" y="1037640"/>
            <a:ext cx="10515600" cy="653048"/>
          </a:xfrm>
        </p:spPr>
        <p:txBody>
          <a:bodyPr/>
          <a:lstStyle>
            <a:lvl1pPr>
              <a:defRPr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46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84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521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61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050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6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406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38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76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81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12192000" cy="858253"/>
            <a:chOff x="0" y="0"/>
            <a:chExt cx="12192000" cy="85825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12192000" cy="858253"/>
            </a:xfrm>
            <a:prstGeom prst="rect">
              <a:avLst/>
            </a:prstGeom>
            <a:solidFill>
              <a:srgbClr val="042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10367208" y="180975"/>
              <a:ext cx="0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 userDrawn="1"/>
          </p:nvSpPr>
          <p:spPr>
            <a:xfrm>
              <a:off x="8367634" y="293785"/>
              <a:ext cx="2152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Chief Financial Officer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141" y="73671"/>
              <a:ext cx="1429206" cy="710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5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E7561-290F-443D-8AF8-B78DB36D68E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8D32F-3211-4D2F-83C8-7BDD6C50B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rcboe.org/cms/lib/GA01903614/Centricity/domain/4510/purchasing/Procurement%20Reference%20Manual%20Table%20of%20Content%209.21.2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purchasing1@boe.Richmond.k12.ga.u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boe.org/" TargetMode="External"/><Relationship Id="rId7" Type="http://schemas.openxmlformats.org/officeDocument/2006/relationships/image" Target="../media/image38.svg"/><Relationship Id="rId2" Type="http://schemas.openxmlformats.org/officeDocument/2006/relationships/hyperlink" Target="https://www.rcboe.org/Page/505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cboe.org/bid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perkice@boe.richmond.k12.ga.u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rcboe.org/Page/502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rcboe.org/Page/510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ssl.doas.state.ga.us/gpr/index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f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3235538"/>
            <a:ext cx="12192000" cy="2106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8" y="3382472"/>
            <a:ext cx="10515600" cy="1812758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3296"/>
                </a:solidFill>
                <a:latin typeface="+mj-lt"/>
              </a:rPr>
              <a:t>How To Do Business</a:t>
            </a:r>
            <a:br>
              <a:rPr lang="en-US" sz="7200" dirty="0">
                <a:solidFill>
                  <a:srgbClr val="003296"/>
                </a:solidFill>
                <a:latin typeface="+mj-lt"/>
              </a:rPr>
            </a:br>
            <a:r>
              <a:rPr lang="en-US" sz="7200" dirty="0">
                <a:solidFill>
                  <a:srgbClr val="003296"/>
                </a:solidFill>
                <a:latin typeface="+mj-lt"/>
              </a:rPr>
              <a:t>With The RCSS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5486209"/>
            <a:ext cx="9144000" cy="119288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Bobby A. Smith, CPA</a:t>
            </a:r>
          </a:p>
          <a:p>
            <a:r>
              <a:rPr lang="en-US" sz="1800" dirty="0">
                <a:latin typeface="+mj-lt"/>
              </a:rPr>
              <a:t>Chief Financial Officer</a:t>
            </a:r>
            <a:endParaRPr lang="en-US" sz="1200" dirty="0">
              <a:latin typeface="+mj-lt"/>
            </a:endParaRPr>
          </a:p>
          <a:p>
            <a:r>
              <a:rPr lang="en-US" sz="2000" dirty="0">
                <a:latin typeface="+mj-lt"/>
              </a:rPr>
              <a:t>September 26,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52" y="104680"/>
            <a:ext cx="5952493" cy="29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0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CHIEF FINANCIAL OFFICER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</a:rPr>
              <a:t>Bobby Smith, CPA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Phone:  (706) 826-1114</a:t>
            </a:r>
            <a:endParaRPr lang="en-US" sz="2000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</a:rPr>
              <a:t>smithbo@boe.Richmond.k12.ga.us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r="1360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729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967D33-AB7F-43E3-9257-37DD4A7048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575525"/>
              </p:ext>
            </p:extLst>
          </p:nvPr>
        </p:nvGraphicFramePr>
        <p:xfrm>
          <a:off x="304800" y="1476462"/>
          <a:ext cx="11221674" cy="5267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0837">
                  <a:extLst>
                    <a:ext uri="{9D8B030D-6E8A-4147-A177-3AD203B41FA5}">
                      <a16:colId xmlns:a16="http://schemas.microsoft.com/office/drawing/2014/main" val="650017970"/>
                    </a:ext>
                  </a:extLst>
                </a:gridCol>
                <a:gridCol w="5610837">
                  <a:extLst>
                    <a:ext uri="{9D8B030D-6E8A-4147-A177-3AD203B41FA5}">
                      <a16:colId xmlns:a16="http://schemas.microsoft.com/office/drawing/2014/main" val="575550960"/>
                    </a:ext>
                  </a:extLst>
                </a:gridCol>
              </a:tblGrid>
              <a:tr h="382834">
                <a:tc>
                  <a:txBody>
                    <a:bodyPr/>
                    <a:lstStyle/>
                    <a:p>
                      <a:r>
                        <a:rPr lang="en-US" dirty="0"/>
                        <a:t>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Examples of Purchases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248828"/>
                  </a:ext>
                </a:extLst>
              </a:tr>
              <a:tr h="643081">
                <a:tc>
                  <a:txBody>
                    <a:bodyPr/>
                    <a:lstStyle/>
                    <a:p>
                      <a:r>
                        <a:rPr lang="en-US" dirty="0"/>
                        <a:t>Food, Food Service Supplies,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Frozen Treats, Paper Products, Dairy, Eggs, Small Kitchen Wares, Large Equipment (Freezers)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598840"/>
                  </a:ext>
                </a:extLst>
              </a:tr>
              <a:tr h="643081">
                <a:tc>
                  <a:txBody>
                    <a:bodyPr/>
                    <a:lstStyle/>
                    <a:p>
                      <a:r>
                        <a:rPr lang="en-US" dirty="0"/>
                        <a:t>Nutrition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Pumping &amp; Cleaning Grease Traps, Exhaust Hood System Cleaning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838850"/>
                  </a:ext>
                </a:extLst>
              </a:tr>
              <a:tr h="643081">
                <a:tc>
                  <a:txBody>
                    <a:bodyPr/>
                    <a:lstStyle/>
                    <a:p>
                      <a:r>
                        <a:rPr lang="en-US" dirty="0"/>
                        <a:t>Maintenance Equipment and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Playground Equipment, Chillers, Boilers, Long Leaf Pine Straw, Mulch, Intercoms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970904"/>
                  </a:ext>
                </a:extLst>
              </a:tr>
              <a:tr h="643081">
                <a:tc>
                  <a:txBody>
                    <a:bodyPr/>
                    <a:lstStyle/>
                    <a:p>
                      <a:r>
                        <a:rPr lang="en-US" dirty="0"/>
                        <a:t>Maintenance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Post-Event Stadium Cleaning, Flooring Jobs, Fire Extinguisher Maintenance, Parking Garage Painting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842220"/>
                  </a:ext>
                </a:extLst>
              </a:tr>
              <a:tr h="643081">
                <a:tc>
                  <a:txBody>
                    <a:bodyPr/>
                    <a:lstStyle/>
                    <a:p>
                      <a:r>
                        <a:rPr lang="en-US" dirty="0"/>
                        <a:t>School Safety/Athletics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Ambulance &amp; EMT Services, Weight Room Equipment, School Safety Uniforms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893426"/>
                  </a:ext>
                </a:extLst>
              </a:tr>
              <a:tr h="643081">
                <a:tc>
                  <a:txBody>
                    <a:bodyPr/>
                    <a:lstStyle/>
                    <a:p>
                      <a:r>
                        <a:rPr lang="en-US" dirty="0"/>
                        <a:t>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Fuel Pump Dispensers, Heavy Duty Mobile Column School Bus Lifts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778595"/>
                  </a:ext>
                </a:extLst>
              </a:tr>
              <a:tr h="643081">
                <a:tc>
                  <a:txBody>
                    <a:bodyPr/>
                    <a:lstStyle/>
                    <a:p>
                      <a:r>
                        <a:rPr lang="en-US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School Buildings, HVAC, Roofing, Sitework, Demolition, Classroom Additions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29222"/>
                  </a:ext>
                </a:extLst>
              </a:tr>
              <a:tr h="382834">
                <a:tc>
                  <a:txBody>
                    <a:bodyPr/>
                    <a:lstStyle/>
                    <a:p>
                      <a:r>
                        <a:rPr lang="en-US" dirty="0"/>
                        <a:t>Information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Network Infrastructure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40001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17C36B9-FAF4-4B2B-AAF2-A9081DCA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51" y="836304"/>
            <a:ext cx="10965331" cy="6401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WHAT WE BUY</a:t>
            </a:r>
          </a:p>
        </p:txBody>
      </p:sp>
      <p:pic>
        <p:nvPicPr>
          <p:cNvPr id="5" name="Graphic 4" descr="Shopping cart">
            <a:extLst>
              <a:ext uri="{FF2B5EF4-FFF2-40B4-BE49-F238E27FC236}">
                <a16:creationId xmlns:a16="http://schemas.microsoft.com/office/drawing/2014/main" id="{72156459-AB3D-4137-9E4E-740F5BD38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18" y="3791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0694 L 0.01875 -0.00694 C 0.0207 -0.00671 0.02278 -0.00648 0.02487 -0.00579 C 0.02565 -0.00555 0.02617 -0.00486 0.02695 -0.00463 C 0.02917 -0.00393 0.03151 -0.0037 0.03385 -0.00324 C 0.06406 0.00046 0.04752 -0.00278 0.06276 0.00023 C 0.07083 0.00394 0.05963 -0.00093 0.07851 0.00394 C 0.08021 0.0044 0.08177 0.00463 0.08333 0.00532 C 0.0845 0.00556 0.08568 0.00625 0.08685 0.00648 C 0.09349 0.00718 0.10013 0.00718 0.10677 0.00764 C 0.1095 0.0081 0.11224 0.00857 0.11497 0.0088 C 0.12122 0.00949 0.12734 0.00972 0.13359 0.01019 L 0.14739 0.01134 C 0.18255 0.01829 0.15651 0.01366 0.24232 0.01134 C 0.2457 0.01134 0.24739 0.00926 0.25052 0.00764 C 0.25234 0.00671 0.2543 0.00602 0.25612 0.00532 L 0.25885 0.00394 L 0.26289 -0.00093 C 0.26367 -0.00162 0.26419 -0.00301 0.26497 -0.00324 L 0.26771 -0.00463 C 0.26849 -0.00532 0.26901 -0.00648 0.26979 -0.00694 C 0.2707 -0.00764 0.27161 -0.00787 0.27252 -0.00833 C 0.27396 -0.00903 0.27539 -0.00972 0.27669 -0.01065 C 0.27747 -0.01134 0.27799 -0.01273 0.27877 -0.01319 C 0.27982 -0.01389 0.28112 -0.01389 0.28216 -0.01435 C 0.28359 -0.01505 0.28489 -0.0162 0.28633 -0.0169 C 0.2875 -0.01713 0.28867 -0.01759 0.28984 -0.01805 C 0.29049 -0.01829 0.29114 -0.01898 0.2918 -0.01921 C 0.29466 -0.02014 0.3056 -0.02153 0.30768 -0.02176 C 0.32292 -0.02361 0.32174 -0.02338 0.34206 -0.02407 L 0.37643 -0.02546 C 0.37877 -0.02569 0.38112 -0.02593 0.38333 -0.02662 C 0.38411 -0.02685 0.38476 -0.02755 0.38542 -0.02778 C 0.38776 -0.02847 0.38997 -0.02847 0.39232 -0.02893 C 0.39388 -0.0294 0.39557 -0.02986 0.39713 -0.03032 C 0.39948 -0.03079 0.40169 -0.03102 0.40403 -0.03148 C 0.40521 -0.03171 0.40625 -0.03241 0.40742 -0.03264 C 0.40976 -0.03333 0.41198 -0.03333 0.41432 -0.03403 C 0.41901 -0.03495 0.41745 -0.03495 0.42122 -0.03634 C 0.42239 -0.0368 0.42344 -0.03727 0.42461 -0.0375 L 0.45833 -0.03634 C 0.46107 -0.03634 0.46393 -0.03588 0.46667 -0.03518 C 0.46732 -0.03495 0.46797 -0.03403 0.46875 -0.03403 C 0.47213 -0.03333 0.47552 -0.0331 0.47903 -0.03264 C 0.47995 -0.03241 0.48086 -0.03194 0.48177 -0.03148 C 0.48242 -0.03125 0.48307 -0.03055 0.48385 -0.03032 C 0.48607 -0.0294 0.48854 -0.0294 0.49075 -0.02778 C 0.4918 -0.02708 0.49297 -0.02616 0.49414 -0.02546 C 0.49505 -0.02477 0.49596 -0.02477 0.49687 -0.02407 C 0.50495 -0.01898 0.49883 -0.02245 0.50443 -0.01805 C 0.50508 -0.01759 0.50586 -0.01736 0.50651 -0.0169 C 0.50768 -0.01597 0.50885 -0.01528 0.51002 -0.01435 C 0.51094 -0.01366 0.51172 -0.01273 0.51276 -0.0118 C 0.51341 -0.01134 0.51406 -0.01111 0.51484 -0.01065 C 0.52109 -0.00579 0.51653 -0.00787 0.52239 -0.00579 C 0.52305 -0.00509 0.5237 -0.00393 0.52448 -0.00324 C 0.52695 -0.00116 0.52799 -0.00093 0.5306 0.00023 L 0.53685 0.00764 L 0.53893 0.01019 C 0.53958 0.01088 0.54036 0.01157 0.54088 0.0125 C 0.54232 0.01505 0.54349 0.01806 0.54505 0.01991 C 0.5457 0.0206 0.54648 0.02153 0.54713 0.02245 C 0.54857 0.02431 0.55026 0.02685 0.55195 0.02847 C 0.55286 0.0294 0.55377 0.02986 0.55469 0.03102 C 0.55573 0.03195 0.55638 0.03357 0.55742 0.03449 C 0.55833 0.03542 0.55924 0.03542 0.56015 0.03588 C 0.56159 0.03657 0.56302 0.03727 0.56432 0.0382 C 0.56549 0.03889 0.56653 0.04028 0.56771 0.04074 C 0.56979 0.04144 0.57187 0.04144 0.57396 0.0419 L 0.59258 0.04074 C 0.59531 0.04051 0.59805 0.03982 0.60078 0.03958 C 0.60312 0.03912 0.60534 0.03843 0.60768 0.0382 C 0.61341 0.03773 0.61914 0.0375 0.62487 0.03704 C 0.62903 0.03634 0.64075 0.03449 0.64414 0.03449 C 0.66289 0.03449 0.68177 0.03542 0.70052 0.03588 C 0.70351 0.03611 0.70651 0.03681 0.7095 0.03704 C 0.71667 0.0375 0.7237 0.0375 0.73086 0.0382 C 0.73906 0.03912 0.73945 0.04144 0.74661 0.0419 C 0.75469 0.04259 0.76276 0.04282 0.7707 0.04306 C 0.7914 0.04074 0.77812 0.0419 0.81068 0.0419 L 0.82851 0.04306 L 0.84505 0.0456 L 0.85885 0.0456 L 0.85885 0.0456 L 0.90495 0.04306 L 0.92357 0.04306 L 0.91875 0.05671 L 0.91797 0.03958 " pathEditMode="relative" ptsTypes="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64BC-5AC4-4710-AE19-7EE5C5752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72455"/>
            <a:ext cx="10988689" cy="11660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</a:rPr>
              <a:t>WHO BUYS?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90942-E23B-49FD-8724-02E885BC2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8525"/>
            <a:ext cx="5256212" cy="4665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SCHOOL SITE / PRINCIPALS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88FD0-35F5-40F0-AFA0-3C88AC682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 b="1" dirty="0"/>
          </a:p>
          <a:p>
            <a:r>
              <a:rPr lang="en-US" b="1" dirty="0"/>
              <a:t>School Site Purchasing Authority Up to $5,000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Purchases Made with Separate School Funds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27538-7F6E-4079-8C73-9F08C3106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038525"/>
            <a:ext cx="5923179" cy="44293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DEPARTMENTS &amp; CENTRAL OFFICE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B31E5-AE96-48FF-92FB-D47B0896D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505075"/>
            <a:ext cx="5726329" cy="36845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  <a:p>
            <a:r>
              <a:rPr lang="en-US" b="1" dirty="0"/>
              <a:t>District Centralized Purchasing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C2495-62F3-4F14-AA24-355126198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96" y="3436313"/>
            <a:ext cx="3253793" cy="25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89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64BC-5AC4-4710-AE19-7EE5C5752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72455"/>
            <a:ext cx="10988689" cy="11660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</a:rPr>
              <a:t>QUOTES VS. FORMAL BIDS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90942-E23B-49FD-8724-02E885BC2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8525"/>
            <a:ext cx="5256212" cy="4665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/>
              <a:t>QUOTES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88FD0-35F5-40F0-AFA0-3C88AC682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Less formal written estimate of the costs of the goods or services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27538-7F6E-4079-8C73-9F08C3106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575" y="2038525"/>
            <a:ext cx="5923179" cy="44293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/>
              <a:t>FORMAL BIDS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B31E5-AE96-48FF-92FB-D47B0896D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505075"/>
            <a:ext cx="5726329" cy="36845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/>
              <a:t>Competitive Solicitation Process</a:t>
            </a:r>
          </a:p>
          <a:p>
            <a:r>
              <a:rPr lang="en-US" b="1" dirty="0"/>
              <a:t>Invitation for Bid or Request for Proposal</a:t>
            </a:r>
          </a:p>
          <a:p>
            <a:r>
              <a:rPr lang="en-US" b="1" dirty="0"/>
              <a:t>Formalized Process</a:t>
            </a:r>
          </a:p>
          <a:p>
            <a:r>
              <a:rPr lang="en-US" b="1" dirty="0"/>
              <a:t>RCSS required to take the lowest responsive and responsible bidder  </a:t>
            </a:r>
          </a:p>
        </p:txBody>
      </p:sp>
    </p:spTree>
    <p:extLst>
      <p:ext uri="{BB962C8B-B14F-4D97-AF65-F5344CB8AC3E}">
        <p14:creationId xmlns:p14="http://schemas.microsoft.com/office/powerpoint/2010/main" val="232839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08" y="71021"/>
            <a:ext cx="10712392" cy="161966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RCSS FORMAL BID THRESHOLD </a:t>
            </a:r>
            <a:b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RAISED TO $50,000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08" y="1750124"/>
            <a:ext cx="10909183" cy="45164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Earlier this year, Policy DJED and the RCBOE Charter were modified to raise the formal bid threshold from $7,500 to purchases in excess of $50,000.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Purchases between $5,000 and $50,000 now follow the Procurement Manual (Quotes).  Formal Bids are no longer required for purchases in this range.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This modification has the potential to benefit many small businesses.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9CAB1E-8472-4E27-A5BF-0F8636A43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1746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4BE0249-0E3C-4F6D-8069-5037F997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1" y="1037640"/>
            <a:ext cx="11736198" cy="6530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42C86"/>
                </a:solidFill>
                <a:latin typeface="Impact" panose="020B0806030902050204" pitchFamily="34" charset="0"/>
              </a:rPr>
              <a:t>QUOTES – PURCHASING THRESHOLDS</a:t>
            </a:r>
          </a:p>
        </p:txBody>
      </p:sp>
    </p:spTree>
    <p:extLst>
      <p:ext uri="{BB962C8B-B14F-4D97-AF65-F5344CB8AC3E}">
        <p14:creationId xmlns:p14="http://schemas.microsoft.com/office/powerpoint/2010/main" val="333502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9CAB1E-8472-4E27-A5BF-0F8636A43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616695"/>
              </p:ext>
            </p:extLst>
          </p:nvPr>
        </p:nvGraphicFramePr>
        <p:xfrm>
          <a:off x="545284" y="1825624"/>
          <a:ext cx="10808516" cy="477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4BE0249-0E3C-4F6D-8069-5037F997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1" y="1037640"/>
            <a:ext cx="11736198" cy="6530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42C86"/>
                </a:solidFill>
                <a:latin typeface="Impact" panose="020B0806030902050204" pitchFamily="34" charset="0"/>
              </a:rPr>
              <a:t>ITEMS ABOVE $50,000—REQUIRES FORMAL BID </a:t>
            </a:r>
          </a:p>
        </p:txBody>
      </p:sp>
    </p:spTree>
    <p:extLst>
      <p:ext uri="{BB962C8B-B14F-4D97-AF65-F5344CB8AC3E}">
        <p14:creationId xmlns:p14="http://schemas.microsoft.com/office/powerpoint/2010/main" val="407895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1115736"/>
            <a:ext cx="11836866" cy="13254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</a:rPr>
              <a:t>RICHMOND COUNTY SCHOOL SYSTEM</a:t>
            </a:r>
            <a:br>
              <a:rPr lang="en-US" sz="4000" dirty="0">
                <a:latin typeface="Impact" panose="020B0806030902050204" pitchFamily="34" charset="0"/>
              </a:rPr>
            </a:br>
            <a:r>
              <a:rPr lang="en-US" sz="4000" dirty="0">
                <a:latin typeface="Impact" panose="020B0806030902050204" pitchFamily="34" charset="0"/>
              </a:rPr>
              <a:t>PROCUREMENT MANUAL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73" y="2441196"/>
            <a:ext cx="8901418" cy="4351338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The RCSS Procurement Reference Manual is on the website and contains valuable information about doing business with the School System.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Procurement Manual</a:t>
            </a:r>
            <a:endParaRPr lang="en-US" dirty="0"/>
          </a:p>
          <a:p>
            <a:endParaRPr lang="en-US" dirty="0"/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A393A438-DE45-EBB2-D0C6-09D8F29B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19413">
            <a:off x="9433586" y="3462416"/>
            <a:ext cx="2238029" cy="223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899"/>
            <a:ext cx="10992852" cy="85178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600" dirty="0">
                <a:latin typeface="Impact" panose="020B0806030902050204" pitchFamily="34" charset="0"/>
              </a:rPr>
              <a:t>SO, NOW WHAT?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3" y="1838406"/>
            <a:ext cx="3695543" cy="46066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5747657" y="2313992"/>
            <a:ext cx="5803641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Impact" panose="020B0806030902050204" pitchFamily="34" charset="0"/>
              </a:rPr>
              <a:t>Doing Business with RCSS Is As Easy As…</a:t>
            </a:r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A625DE40-AA28-43DF-A821-C3CA864C9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2414" y="3767864"/>
            <a:ext cx="2124514" cy="2124514"/>
          </a:xfrm>
          <a:prstGeom prst="rect">
            <a:avLst/>
          </a:prstGeom>
        </p:spPr>
      </p:pic>
      <p:pic>
        <p:nvPicPr>
          <p:cNvPr id="6" name="Graphic 5" descr="Badge with solid fill">
            <a:extLst>
              <a:ext uri="{FF2B5EF4-FFF2-40B4-BE49-F238E27FC236}">
                <a16:creationId xmlns:a16="http://schemas.microsoft.com/office/drawing/2014/main" id="{9A464A49-F5D2-45DF-87F4-6CAFA59FF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3578" y="3835358"/>
            <a:ext cx="1982007" cy="1982007"/>
          </a:xfrm>
          <a:prstGeom prst="rect">
            <a:avLst/>
          </a:prstGeom>
        </p:spPr>
      </p:pic>
      <p:pic>
        <p:nvPicPr>
          <p:cNvPr id="7" name="Graphic 6" descr="Badge 3 with solid fill">
            <a:extLst>
              <a:ext uri="{FF2B5EF4-FFF2-40B4-BE49-F238E27FC236}">
                <a16:creationId xmlns:a16="http://schemas.microsoft.com/office/drawing/2014/main" id="{F4863976-159E-41F9-83EF-275353C4A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725585" y="3835358"/>
            <a:ext cx="1982007" cy="19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D2816-6FFC-495B-8ECD-AFE3CE09F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Placeholder 5" descr="A cat sitting on a computer&#10;&#10;Description automatically generated">
            <a:extLst>
              <a:ext uri="{FF2B5EF4-FFF2-40B4-BE49-F238E27FC236}">
                <a16:creationId xmlns:a16="http://schemas.microsoft.com/office/drawing/2014/main" id="{7024E6F3-439F-9EB1-CDC1-28C98985FE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r="1248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B3CAD-98EF-480C-8BB5-8E50D65DB3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181" y="2627938"/>
            <a:ext cx="6174297" cy="16420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5400" b="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REGISTER AS A VENDOR!</a:t>
            </a:r>
          </a:p>
        </p:txBody>
      </p:sp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2AFB8E80-93B2-822A-C7C3-E9B42799B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7265" y="46663"/>
            <a:ext cx="2377862" cy="23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2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263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822121"/>
            <a:ext cx="10707626" cy="86856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/>
              <a:t>REGISTER AS A VENDOR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026" y="1825625"/>
            <a:ext cx="9239774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Complete the Vendor Registration Form</a:t>
            </a:r>
          </a:p>
          <a:p>
            <a:r>
              <a:rPr lang="en-US" b="1" dirty="0">
                <a:solidFill>
                  <a:srgbClr val="00B0F0"/>
                </a:solidFill>
              </a:rPr>
              <a:t>Complete the IRS Form W-9</a:t>
            </a:r>
          </a:p>
          <a:p>
            <a:r>
              <a:rPr lang="en-US" b="1" dirty="0"/>
              <a:t>Complete the Certification Regarding Debarment and Suspension </a:t>
            </a:r>
          </a:p>
          <a:p>
            <a:r>
              <a:rPr lang="en-US" b="1" dirty="0">
                <a:solidFill>
                  <a:srgbClr val="00B0F0"/>
                </a:solidFill>
              </a:rPr>
              <a:t>Complete the E-Verify Affidavit</a:t>
            </a:r>
          </a:p>
          <a:p>
            <a:r>
              <a:rPr lang="en-US" b="1" dirty="0"/>
              <a:t>Email the forms to </a:t>
            </a:r>
            <a:r>
              <a:rPr lang="en-US" b="1" dirty="0">
                <a:hlinkClick r:id="rId2"/>
              </a:rPr>
              <a:t>purchasing1@boe.Richmond.k12.ga.us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Graphic 2" descr="Badge 1 with solid fill">
            <a:extLst>
              <a:ext uri="{FF2B5EF4-FFF2-40B4-BE49-F238E27FC236}">
                <a16:creationId xmlns:a16="http://schemas.microsoft.com/office/drawing/2014/main" id="{246D61D3-C8E7-C18A-D8D7-F699F9999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953" y="2151888"/>
            <a:ext cx="1540836" cy="15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822121"/>
            <a:ext cx="10707626" cy="86856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/>
              <a:t>REGISTER AS A VENDOR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912" y="1825625"/>
            <a:ext cx="9457888" cy="4351338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Registration Forms Can Also Be Found Online:</a:t>
            </a:r>
          </a:p>
          <a:p>
            <a:r>
              <a:rPr lang="en-US" b="1" dirty="0">
                <a:hlinkClick r:id="rId2"/>
              </a:rPr>
              <a:t>Vendor Information and Forms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>
                <a:hlinkClick r:id="rId3"/>
              </a:rPr>
              <a:t>www.rcboe.org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Staff &amp; Departments</a:t>
            </a:r>
          </a:p>
          <a:p>
            <a:pPr marL="0" indent="0">
              <a:buNone/>
            </a:pPr>
            <a:r>
              <a:rPr lang="en-US" b="1" dirty="0"/>
              <a:t>Business Office and Bids</a:t>
            </a:r>
          </a:p>
          <a:p>
            <a:pPr marL="0" indent="0">
              <a:buNone/>
            </a:pPr>
            <a:r>
              <a:rPr lang="en-US" b="1" dirty="0"/>
              <a:t>Vendor Information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2ED35D-0F3F-C7A4-B678-34C40A683531}"/>
              </a:ext>
            </a:extLst>
          </p:cNvPr>
          <p:cNvSpPr/>
          <p:nvPr/>
        </p:nvSpPr>
        <p:spPr>
          <a:xfrm>
            <a:off x="1217717" y="4472487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493963A4-F273-BEC3-C1AC-C7D01E27D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431" y="2015411"/>
            <a:ext cx="1489723" cy="148972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BE626F9-EC64-D7C5-9EF8-7A54F5ED428A}"/>
              </a:ext>
            </a:extLst>
          </p:cNvPr>
          <p:cNvSpPr/>
          <p:nvPr/>
        </p:nvSpPr>
        <p:spPr>
          <a:xfrm>
            <a:off x="1217717" y="4929391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57EE9A2-3BE1-1F1D-1C7E-2DA71B229B7B}"/>
              </a:ext>
            </a:extLst>
          </p:cNvPr>
          <p:cNvSpPr/>
          <p:nvPr/>
        </p:nvSpPr>
        <p:spPr>
          <a:xfrm>
            <a:off x="1217717" y="5501388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Laptop outline">
            <a:extLst>
              <a:ext uri="{FF2B5EF4-FFF2-40B4-BE49-F238E27FC236}">
                <a16:creationId xmlns:a16="http://schemas.microsoft.com/office/drawing/2014/main" id="{CE17C2DA-3453-5E2D-736E-6CA7F63E2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7875" y="4104314"/>
            <a:ext cx="2011960" cy="20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3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D2816-6FFC-495B-8ECD-AFE3CE09F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8" descr="A dog sitting on the floor&#10;&#10;Description automatically generated">
            <a:extLst>
              <a:ext uri="{FF2B5EF4-FFF2-40B4-BE49-F238E27FC236}">
                <a16:creationId xmlns:a16="http://schemas.microsoft.com/office/drawing/2014/main" id="{E4DD452A-F20B-A3C1-1415-97D4B4ECCD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9" b="2059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B3CAD-98EF-480C-8BB5-8E50D65DB3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7736" y="2472643"/>
            <a:ext cx="5877943" cy="18225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US" sz="4400" b="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MAKE CONNECTIONS AND STAY IN CONTACT!</a:t>
            </a:r>
          </a:p>
        </p:txBody>
      </p:sp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1021C462-2C16-DC0B-CFB3-5B19D4743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3322" y="157186"/>
            <a:ext cx="1982007" cy="19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19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400" b="1"/>
              <a:t>MAKE CONNECTIONS AND STAY IN CONTACT!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0578"/>
            <a:ext cx="7260585" cy="4714409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endParaRPr lang="en-US" sz="1800" dirty="0"/>
          </a:p>
          <a:p>
            <a:r>
              <a:rPr lang="en-US" sz="2400" b="1" dirty="0">
                <a:solidFill>
                  <a:srgbClr val="173A59"/>
                </a:solidFill>
              </a:rPr>
              <a:t>Registering as a Vendor does NOT mean that you will receive automatic notice of opportunities. Help RCSS personnel make the connection with you!</a:t>
            </a:r>
          </a:p>
          <a:p>
            <a:pPr marL="0" indent="0">
              <a:buNone/>
            </a:pPr>
            <a:endParaRPr lang="en-US" sz="2400" b="1" dirty="0">
              <a:solidFill>
                <a:srgbClr val="173A59"/>
              </a:solidFill>
            </a:endParaRPr>
          </a:p>
          <a:p>
            <a:r>
              <a:rPr lang="en-US" sz="2400" b="1" dirty="0">
                <a:solidFill>
                  <a:srgbClr val="173A59"/>
                </a:solidFill>
              </a:rPr>
              <a:t>For QUOTE items, it is important that you connect with the Department Head / School Site Principal who is likely to need your goods and services.</a:t>
            </a:r>
          </a:p>
          <a:p>
            <a:pPr marL="0" indent="0">
              <a:buNone/>
            </a:pPr>
            <a:endParaRPr lang="en-US" sz="2400" b="1" dirty="0">
              <a:solidFill>
                <a:srgbClr val="173A59"/>
              </a:solidFill>
            </a:endParaRPr>
          </a:p>
          <a:p>
            <a:r>
              <a:rPr lang="en-US" sz="2400" b="1" dirty="0">
                <a:solidFill>
                  <a:srgbClr val="173A59"/>
                </a:solidFill>
              </a:rPr>
              <a:t>For FORMAL BIDS, it is important that you frequently research opportunities and follow procedures.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with solid fill">
            <a:extLst>
              <a:ext uri="{FF2B5EF4-FFF2-40B4-BE49-F238E27FC236}">
                <a16:creationId xmlns:a16="http://schemas.microsoft.com/office/drawing/2014/main" id="{43B02002-DAE1-3EBE-C433-F37432070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66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ADMINISTRATIVE ASSISTANT TO THE BUSINESS OFFICE (BIDS)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</a:rPr>
              <a:t>Cecilia Perkins</a:t>
            </a: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Phone: (706) 826-1298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email: perkice@boe.richmond.k12.ga.us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r="13600"/>
          <a:stretch/>
        </p:blipFill>
        <p:spPr>
          <a:xfrm>
            <a:off x="6838789" y="481837"/>
            <a:ext cx="4114801" cy="5652264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873" y="73878"/>
            <a:ext cx="1096920" cy="10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27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PROCUREMENT MANAGER (QUOTES)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</a:rPr>
              <a:t>Pam Leverette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Phone: (706) </a:t>
            </a:r>
            <a:r>
              <a:rPr lang="en-US" sz="2000" b="1" dirty="0">
                <a:solidFill>
                  <a:srgbClr val="323232"/>
                </a:solidFill>
                <a:latin typeface="Open Sans" panose="020B0606030504020204" pitchFamily="34" charset="0"/>
              </a:rPr>
              <a:t>826-1113</a:t>
            </a:r>
            <a:endParaRPr lang="en-US" sz="2000" b="1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email: </a:t>
            </a:r>
            <a:r>
              <a:rPr lang="en-US" sz="2000" b="1" dirty="0">
                <a:solidFill>
                  <a:srgbClr val="323232"/>
                </a:solidFill>
                <a:latin typeface="Open Sans" panose="020B0606030504020204" pitchFamily="34" charset="0"/>
              </a:rPr>
              <a:t>leverpa</a:t>
            </a: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@boe.richmond.k12.ga.us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89" y="723898"/>
            <a:ext cx="5225338" cy="5428922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873" y="73878"/>
            <a:ext cx="1096920" cy="10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66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79" y="2219323"/>
            <a:ext cx="6002111" cy="39147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8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800" dirty="0">
                <a:solidFill>
                  <a:schemeClr val="tx1"/>
                </a:solidFill>
                <a:latin typeface="Impact" panose="020B0806030902050204" pitchFamily="34" charset="0"/>
              </a:rPr>
              <a:t>MAINTENANCE AND FACILITIES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Senior Director, Benton O. Starks (Construction)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(Ms. LaToya Tucker, Supply Foreman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6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Phone:</a:t>
            </a:r>
            <a:r>
              <a:rPr lang="en-US" sz="2600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  </a:t>
            </a:r>
            <a:r>
              <a:rPr lang="en-US" sz="26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(706)737-7189 (MAIN LINE)</a:t>
            </a:r>
            <a:endParaRPr lang="en-US" sz="2600" b="0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b="0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</a:rPr>
              <a:t>starkbe@boe.Richmond.k12.ga.us</a:t>
            </a:r>
            <a:endParaRPr lang="en-US" sz="2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4" y="723898"/>
            <a:ext cx="4095911" cy="5461215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-1"/>
            <a:ext cx="1356198" cy="13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SCHOOL NUTRITION DEPARTMENT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Director, Cathy Johnson, MBA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Phone:  (706) 826-1122</a:t>
            </a: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  </a:t>
            </a:r>
            <a:endParaRPr lang="en-US" sz="2000" b="1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</a:rPr>
              <a:t>johnsca@boe.Richmond.k12.ga.us</a:t>
            </a:r>
            <a:endParaRPr lang="en-US" sz="20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0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19" y="-75174"/>
            <a:ext cx="1412400" cy="14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07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TRANSPORTATION DEPARTMENT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Senior Director, Paul Abbott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Phone:  (706) 796-4777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</a:rPr>
              <a:t>abbotpa@boe.Richmond.k12.ga.us</a:t>
            </a:r>
            <a:endParaRPr lang="en-US" sz="20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 b="94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3826" y="-1"/>
            <a:ext cx="1107348" cy="11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96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SCHOOL SAFETY AND SECURITY DEPARTMENT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Chief </a:t>
            </a:r>
            <a:r>
              <a:rPr lang="en-US" sz="2800" b="1" dirty="0" err="1">
                <a:solidFill>
                  <a:schemeClr val="tx1"/>
                </a:solidFill>
              </a:rPr>
              <a:t>Mantrell</a:t>
            </a:r>
            <a:r>
              <a:rPr lang="en-US" sz="2800" b="1" dirty="0">
                <a:solidFill>
                  <a:schemeClr val="tx1"/>
                </a:solidFill>
              </a:rPr>
              <a:t> Wilson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Phone:  (706) 826-1133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</a:rPr>
              <a:t>wilsoma1@boe.Richmond.k12.ga.us</a:t>
            </a:r>
            <a:endParaRPr lang="en-US" sz="20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450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3826" y="-1"/>
            <a:ext cx="1107348" cy="11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DB9236F-2D58-8A4A-FB9D-AE5D7A5E0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2" r="17122"/>
          <a:stretch/>
        </p:blipFill>
        <p:spPr>
          <a:xfrm>
            <a:off x="361810" y="928820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F969C-6FDA-4325-9BF3-0B4440F41C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331" y="202751"/>
            <a:ext cx="6503084" cy="10605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0" kern="1200" dirty="0">
                <a:solidFill>
                  <a:srgbClr val="003296"/>
                </a:solidFill>
                <a:latin typeface="Impact" panose="020B0806030902050204" pitchFamily="34" charset="0"/>
                <a:cs typeface="Calibri"/>
              </a:rPr>
              <a:t>PURPOSE OF PRESENTATION</a:t>
            </a:r>
          </a:p>
        </p:txBody>
      </p:sp>
      <p:graphicFrame>
        <p:nvGraphicFramePr>
          <p:cNvPr id="25" name="TextBox 21">
            <a:extLst>
              <a:ext uri="{FF2B5EF4-FFF2-40B4-BE49-F238E27FC236}">
                <a16:creationId xmlns:a16="http://schemas.microsoft.com/office/drawing/2014/main" id="{60DEF0CF-1622-B10B-8AF8-38FAE98E5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5729643"/>
              </p:ext>
            </p:extLst>
          </p:nvPr>
        </p:nvGraphicFramePr>
        <p:xfrm>
          <a:off x="5343788" y="1040234"/>
          <a:ext cx="6693880" cy="5226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4069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INFORMATION TECHNOLOGY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Chief Technology Officer,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Carolyn McCord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Phone:  (706) </a:t>
            </a:r>
            <a:r>
              <a:rPr lang="en-US" sz="2000" b="1" dirty="0">
                <a:solidFill>
                  <a:srgbClr val="323232"/>
                </a:solidFill>
                <a:latin typeface="Open Sans" panose="020B0606030504020204" pitchFamily="34" charset="0"/>
              </a:rPr>
              <a:t>826-1103</a:t>
            </a:r>
            <a:endParaRPr lang="en-US" sz="2000" b="1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</a:rPr>
              <a:t>mccorca@boe.Richmond.k12.ga.us</a:t>
            </a:r>
            <a:endParaRPr lang="en-US" sz="20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3" t="30328" r="29354" b="2177"/>
          <a:stretch/>
        </p:blipFill>
        <p:spPr>
          <a:xfrm>
            <a:off x="6872614" y="661350"/>
            <a:ext cx="4482706" cy="5472751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3826" y="-1"/>
            <a:ext cx="1107348" cy="11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20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ATHLETICS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Director, Scott McClintock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Phone:  (706) </a:t>
            </a:r>
            <a:r>
              <a:rPr lang="en-US" sz="2000" b="1" dirty="0">
                <a:solidFill>
                  <a:srgbClr val="323232"/>
                </a:solidFill>
                <a:latin typeface="Open Sans" panose="020B0606030504020204" pitchFamily="34" charset="0"/>
              </a:rPr>
              <a:t>826-1126</a:t>
            </a:r>
            <a:endParaRPr lang="en-US" sz="2000" b="1" i="0" dirty="0">
              <a:solidFill>
                <a:srgbClr val="323232"/>
              </a:solidFill>
              <a:effectLst/>
              <a:latin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</a:rPr>
              <a:t>mcclisc@boe.Richmond.k12.ga.us</a:t>
            </a:r>
            <a:endParaRPr lang="en-US" sz="20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/>
        </p:blipFill>
        <p:spPr>
          <a:xfrm>
            <a:off x="7115465" y="10"/>
            <a:ext cx="4992560" cy="6857990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3826" y="-1"/>
            <a:ext cx="1107348" cy="11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40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rPr>
              <a:t>MAKE THE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CONSTRUCTION BIDS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Mr. Jeff Baker, GMK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Executive Program Director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173A59"/>
              </a:solidFill>
              <a:effectLst/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73A59"/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73A59"/>
                </a:solidFill>
                <a:effectLst/>
                <a:latin typeface="+mj-lt"/>
              </a:rPr>
              <a:t>Phone:  706.826.1297 (Jeanine H. Usry)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3A59"/>
                </a:solidFill>
                <a:latin typeface="+mj-lt"/>
              </a:rPr>
              <a:t>Email: jbaker@gmka.com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r="7145"/>
          <a:stretch/>
        </p:blipFill>
        <p:spPr>
          <a:xfrm>
            <a:off x="7115465" y="10"/>
            <a:ext cx="4992560" cy="6857990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109D7F6D-4420-F56D-18A9-50D1D52B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3826" y="-1"/>
            <a:ext cx="1107348" cy="11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9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D2816-6FFC-495B-8ECD-AFE3CE09F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4DD452A-F20B-A3C1-1415-97D4B4ECCD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 b="5790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B3CAD-98EF-480C-8BB5-8E50D65DB3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0899" y="2472643"/>
            <a:ext cx="6501467" cy="160677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400" b="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FORMAL BID OPPORTUNITIES</a:t>
            </a:r>
          </a:p>
          <a:p>
            <a:pPr algn="ctr"/>
            <a:r>
              <a:rPr lang="en-US" sz="4400" b="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(DON’T SLEEP ON ‘EM)</a:t>
            </a:r>
          </a:p>
        </p:txBody>
      </p:sp>
      <p:pic>
        <p:nvPicPr>
          <p:cNvPr id="11" name="Graphic 10" descr="Badge 3 with solid fill">
            <a:extLst>
              <a:ext uri="{FF2B5EF4-FFF2-40B4-BE49-F238E27FC236}">
                <a16:creationId xmlns:a16="http://schemas.microsoft.com/office/drawing/2014/main" id="{1021C462-2C16-DC0B-CFB3-5B19D4743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93322" y="157186"/>
            <a:ext cx="1982007" cy="19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89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670" y="1073733"/>
            <a:ext cx="10741182" cy="75189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Bidding Opportunities (&gt;$50,000)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3600" b="1" dirty="0"/>
              <a:t>Formal Requests for Proposals and Invitations to Bid are posted on the Board’s website at </a:t>
            </a:r>
            <a:r>
              <a:rPr lang="en-US" sz="3600" b="1" u="sng" dirty="0">
                <a:hlinkClick r:id="rId2"/>
              </a:rPr>
              <a:t>www.rcboe.org/bids</a:t>
            </a:r>
            <a:r>
              <a:rPr lang="en-US" sz="3600" b="1" dirty="0"/>
              <a:t> and advertised in </a:t>
            </a:r>
            <a:r>
              <a:rPr lang="en-US" sz="3600" b="1" i="1" dirty="0"/>
              <a:t>The Augusta Chronicle</a:t>
            </a:r>
            <a:r>
              <a:rPr lang="en-US" sz="3600" b="1" dirty="0"/>
              <a:t>, </a:t>
            </a:r>
            <a:r>
              <a:rPr lang="en-US" sz="3600" b="1" i="1" dirty="0"/>
              <a:t>Urban Pro Weekly</a:t>
            </a:r>
            <a:r>
              <a:rPr lang="en-US" sz="3600" b="1" dirty="0"/>
              <a:t>, and/or </a:t>
            </a:r>
            <a:r>
              <a:rPr lang="en-US" sz="3600" b="1" i="1" dirty="0"/>
              <a:t>The Metro Courier, </a:t>
            </a:r>
            <a:r>
              <a:rPr lang="en-US" sz="3600" b="1" dirty="0"/>
              <a:t>depending on the type of bid.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/>
              <a:t>Bids are awarded to the lowest responsible and responsive bidder meeting specifications.</a:t>
            </a:r>
          </a:p>
        </p:txBody>
      </p:sp>
    </p:spTree>
    <p:extLst>
      <p:ext uri="{BB962C8B-B14F-4D97-AF65-F5344CB8AC3E}">
        <p14:creationId xmlns:p14="http://schemas.microsoft.com/office/powerpoint/2010/main" val="304199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5624"/>
            <a:ext cx="10896600" cy="44227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Communications concerning bids must be submitted to the Business Office.</a:t>
            </a:r>
          </a:p>
          <a:p>
            <a:pPr marL="457200" lvl="1" indent="0" algn="ctr">
              <a:buNone/>
            </a:pPr>
            <a:endParaRPr lang="en-US" b="1" dirty="0"/>
          </a:p>
          <a:p>
            <a:pPr marL="457200" lvl="1" indent="0" algn="ctr">
              <a:buNone/>
            </a:pPr>
            <a:r>
              <a:rPr lang="en-US" sz="2800" b="1" dirty="0"/>
              <a:t>Mrs. Cecilia Perkins</a:t>
            </a:r>
          </a:p>
          <a:p>
            <a:pPr marL="457200" lvl="1" indent="0" algn="ctr">
              <a:buNone/>
            </a:pPr>
            <a:r>
              <a:rPr lang="en-US" sz="2800" b="1" dirty="0"/>
              <a:t>(706) 826-1298</a:t>
            </a:r>
          </a:p>
          <a:p>
            <a:pPr marL="914400" lvl="2" indent="0" algn="ctr">
              <a:buNone/>
            </a:pPr>
            <a:r>
              <a:rPr lang="en-US" sz="2800" b="1" dirty="0">
                <a:hlinkClick r:id="rId2"/>
              </a:rPr>
              <a:t>perkice@boe.richmond.k12.ga.us</a:t>
            </a:r>
            <a:endParaRPr lang="en-US" sz="2800" b="1" dirty="0"/>
          </a:p>
          <a:p>
            <a:pPr marL="914400" lvl="2" indent="0" algn="ctr">
              <a:buNone/>
            </a:pPr>
            <a:endParaRPr lang="en-US" sz="2800" b="1" dirty="0"/>
          </a:p>
          <a:p>
            <a:pPr marL="914400" lvl="2" indent="0" algn="ctr">
              <a:buNone/>
            </a:pPr>
            <a:r>
              <a:rPr lang="en-US" sz="2800" b="1" dirty="0"/>
              <a:t>***Please always carefully review Bid Specifications***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3040"/>
            <a:ext cx="10896600" cy="5879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Impact" panose="020B0806030902050204" pitchFamily="34" charset="0"/>
              </a:rPr>
              <a:t>QUESTIONS ABOUT BIDS</a:t>
            </a:r>
          </a:p>
        </p:txBody>
      </p:sp>
    </p:spTree>
    <p:extLst>
      <p:ext uri="{BB962C8B-B14F-4D97-AF65-F5344CB8AC3E}">
        <p14:creationId xmlns:p14="http://schemas.microsoft.com/office/powerpoint/2010/main" val="2508104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Impact" panose="020B0806030902050204" pitchFamily="34" charset="0"/>
              </a:rPr>
              <a:t>CONSTRUCTION BIDS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77252" y="1706356"/>
            <a:ext cx="6681194" cy="5032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Mr. Jeff Baker serves as the Executive Program Director for the Richmond County Schools building program.</a:t>
            </a:r>
          </a:p>
          <a:p>
            <a:endParaRPr lang="en-US" b="1" dirty="0"/>
          </a:p>
          <a:p>
            <a:r>
              <a:rPr lang="en-US" b="1" dirty="0"/>
              <a:t>General contractors submit the formal bid. The general contractor  obtains its own subcontractors.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Mr. Baker and his team may be able to assist making connections.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D193C9-0E51-924A-8890-EE00549D4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29" y="1891817"/>
            <a:ext cx="2802371" cy="307436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B61817-A9C8-3F49-A948-502E52E5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64" y="5196472"/>
            <a:ext cx="2679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0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" y="876300"/>
            <a:ext cx="10827752" cy="8143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CONSTRUCTION BIDS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77252" y="1706356"/>
            <a:ext cx="6681194" cy="5032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2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If you are a subcontractor, we encourage you to connect with Mr. Baker and his team.</a:t>
            </a:r>
          </a:p>
          <a:p>
            <a:endParaRPr lang="en-US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173A59"/>
                </a:solidFill>
              </a:rPr>
              <a:t>Phone:  706.826.1297 (Jeanine H. Usry)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173A59"/>
                </a:solidFill>
              </a:rPr>
              <a:t>Email: usryje@boe.Richmond.k12.ga.us</a:t>
            </a:r>
          </a:p>
          <a:p>
            <a:endParaRPr lang="en-US" b="1" dirty="0"/>
          </a:p>
          <a:p>
            <a:r>
              <a:rPr lang="en-US" b="1" dirty="0"/>
              <a:t>Introductions and Information from the Construction Bid Team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D193C9-0E51-924A-8890-EE00549D4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29" y="1825624"/>
            <a:ext cx="2802371" cy="307436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B61817-A9C8-3F49-A948-502E52E5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39" y="5447366"/>
            <a:ext cx="2679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70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5448300" cy="4351338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Bonds may be required when it is necessary to protect the interests of the Board. Many contracts issued by RCSS require bonds (</a:t>
            </a:r>
            <a:r>
              <a:rPr lang="en-US" sz="3600" b="1" i="1" dirty="0"/>
              <a:t>e.g.,</a:t>
            </a:r>
            <a:r>
              <a:rPr lang="en-US" sz="3600" b="1" dirty="0"/>
              <a:t> construction and renovations).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Impact" panose="020B0806030902050204" pitchFamily="34" charset="0"/>
              </a:rPr>
              <a:t>Bid and Performance Bonds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685BD-91BA-41FF-9843-8F644BA79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87" y="2127971"/>
            <a:ext cx="5025514" cy="40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27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5900" y="1825625"/>
            <a:ext cx="6057900" cy="4351338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/>
              <a:t>In the event of a tie on a bid item, preference is given to </a:t>
            </a:r>
          </a:p>
          <a:p>
            <a:endParaRPr lang="en-US" b="1" dirty="0"/>
          </a:p>
          <a:p>
            <a:pPr marL="457200" lvl="1" indent="0">
              <a:buNone/>
            </a:pPr>
            <a:r>
              <a:rPr lang="en-US" sz="2800" b="1" dirty="0"/>
              <a:t>(1) the supplier within the closest proximity to Richmond County</a:t>
            </a:r>
          </a:p>
          <a:p>
            <a:pPr marL="457200" lvl="1" indent="0">
              <a:buNone/>
            </a:pPr>
            <a:r>
              <a:rPr lang="en-US" sz="2800" b="1" dirty="0"/>
              <a:t> </a:t>
            </a:r>
          </a:p>
          <a:p>
            <a:pPr marL="457200" lvl="1" indent="0">
              <a:buNone/>
            </a:pPr>
            <a:r>
              <a:rPr lang="en-US" sz="2800" b="1" dirty="0"/>
              <a:t>(2) the supplier within the State of Georgia over an out-of-state supplier.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Impact" panose="020B0806030902050204" pitchFamily="34" charset="0"/>
              </a:rPr>
              <a:t>Local Vendor Preference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1F365-1B05-448C-A373-7169602B5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7" y="1939925"/>
            <a:ext cx="4449763" cy="442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>
            <a:extLst>
              <a:ext uri="{FF2B5EF4-FFF2-40B4-BE49-F238E27FC236}">
                <a16:creationId xmlns:a16="http://schemas.microsoft.com/office/drawing/2014/main" id="{DDB9236F-2D58-8A4A-FB9D-AE5D7A5E0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b="232"/>
          <a:stretch/>
        </p:blipFill>
        <p:spPr>
          <a:xfrm>
            <a:off x="328254" y="1079822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F969C-6FDA-4325-9BF3-0B4440F41C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5608" y="202751"/>
            <a:ext cx="6427807" cy="980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0" kern="1200" dirty="0">
                <a:solidFill>
                  <a:srgbClr val="003296"/>
                </a:solidFill>
                <a:latin typeface="Impact" panose="020B0806030902050204" pitchFamily="34" charset="0"/>
                <a:cs typeface="Calibri"/>
              </a:rPr>
              <a:t>DID YOU KNOW???</a:t>
            </a:r>
          </a:p>
        </p:txBody>
      </p:sp>
      <p:graphicFrame>
        <p:nvGraphicFramePr>
          <p:cNvPr id="25" name="TextBox 21">
            <a:extLst>
              <a:ext uri="{FF2B5EF4-FFF2-40B4-BE49-F238E27FC236}">
                <a16:creationId xmlns:a16="http://schemas.microsoft.com/office/drawing/2014/main" id="{60DEF0CF-1622-B10B-8AF8-38FAE98E5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664928"/>
              </p:ext>
            </p:extLst>
          </p:nvPr>
        </p:nvGraphicFramePr>
        <p:xfrm>
          <a:off x="5435600" y="1015974"/>
          <a:ext cx="6602067" cy="5473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Children">
            <a:extLst>
              <a:ext uri="{FF2B5EF4-FFF2-40B4-BE49-F238E27FC236}">
                <a16:creationId xmlns:a16="http://schemas.microsoft.com/office/drawing/2014/main" id="{381186C6-C8B2-498D-A61A-2FA9215CC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0927" y="3807637"/>
            <a:ext cx="807440" cy="8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47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822121"/>
            <a:ext cx="10707626" cy="86856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/>
              <a:t>HOW TO SUBMIT A BID / SEARCH FOR BIDS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110" y="2467723"/>
            <a:ext cx="9457888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Current BID Information Can Be Found Online:</a:t>
            </a:r>
          </a:p>
          <a:p>
            <a:pPr marL="0" indent="0">
              <a:buNone/>
            </a:pPr>
            <a:r>
              <a:rPr lang="en-US" b="1" dirty="0">
                <a:hlinkClick r:id="rId2"/>
              </a:rPr>
              <a:t>Current Bid Solicitations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Staff &amp; Departments</a:t>
            </a:r>
          </a:p>
          <a:p>
            <a:pPr marL="0" indent="0">
              <a:buNone/>
            </a:pPr>
            <a:r>
              <a:rPr lang="en-US" b="1" dirty="0"/>
              <a:t>Business Office and Bids</a:t>
            </a:r>
          </a:p>
          <a:p>
            <a:pPr marL="0" indent="0">
              <a:buNone/>
            </a:pPr>
            <a:r>
              <a:rPr lang="en-US" b="1" dirty="0"/>
              <a:t>Current Bid Solicitations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2ED35D-0F3F-C7A4-B678-34C40A683531}"/>
              </a:ext>
            </a:extLst>
          </p:cNvPr>
          <p:cNvSpPr/>
          <p:nvPr/>
        </p:nvSpPr>
        <p:spPr>
          <a:xfrm>
            <a:off x="1217717" y="4472487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BE626F9-EC64-D7C5-9EF8-7A54F5ED428A}"/>
              </a:ext>
            </a:extLst>
          </p:cNvPr>
          <p:cNvSpPr/>
          <p:nvPr/>
        </p:nvSpPr>
        <p:spPr>
          <a:xfrm>
            <a:off x="1217717" y="4929391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57EE9A2-3BE1-1F1D-1C7E-2DA71B229B7B}"/>
              </a:ext>
            </a:extLst>
          </p:cNvPr>
          <p:cNvSpPr/>
          <p:nvPr/>
        </p:nvSpPr>
        <p:spPr>
          <a:xfrm>
            <a:off x="1217717" y="5501388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Laptop outline">
            <a:extLst>
              <a:ext uri="{FF2B5EF4-FFF2-40B4-BE49-F238E27FC236}">
                <a16:creationId xmlns:a16="http://schemas.microsoft.com/office/drawing/2014/main" id="{CE17C2DA-3453-5E2D-736E-6CA7F63E2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7875" y="4104314"/>
            <a:ext cx="2011960" cy="2011960"/>
          </a:xfrm>
          <a:prstGeom prst="rect">
            <a:avLst/>
          </a:prstGeom>
        </p:spPr>
      </p:pic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3C7A318D-1931-4479-87D9-EFA5D18D7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0446" y="2021747"/>
            <a:ext cx="1652632" cy="16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53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822121"/>
            <a:ext cx="10707626" cy="86856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/>
              <a:t>HOW TO SUBMIT A BID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533" y="1582344"/>
            <a:ext cx="9457888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All bids and requests for proposals should be submitted to the Richmond County Board of Education to the attention of:</a:t>
            </a:r>
          </a:p>
          <a:p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Dr. Kenneth Bradshaw, Superintendent</a:t>
            </a:r>
          </a:p>
          <a:p>
            <a:pPr marL="457200" lvl="1" indent="0">
              <a:buNone/>
            </a:pPr>
            <a:r>
              <a:rPr lang="en-US" b="1" dirty="0"/>
              <a:t>c/o Mr. Bobby A. Smith, CFO </a:t>
            </a:r>
          </a:p>
          <a:p>
            <a:pPr marL="457200" lvl="1" indent="0">
              <a:buNone/>
            </a:pPr>
            <a:r>
              <a:rPr lang="en-US" b="1" dirty="0"/>
              <a:t>864 Broad Street, 4</a:t>
            </a:r>
            <a:r>
              <a:rPr lang="en-US" b="1" baseline="30000" dirty="0"/>
              <a:t>th</a:t>
            </a:r>
            <a:r>
              <a:rPr lang="en-US" b="1" dirty="0"/>
              <a:t> Floor </a:t>
            </a:r>
          </a:p>
          <a:p>
            <a:pPr marL="457200" lvl="1" indent="0">
              <a:buNone/>
            </a:pPr>
            <a:r>
              <a:rPr lang="en-US" b="1" dirty="0"/>
              <a:t>Augusta, Georgia 30901</a:t>
            </a:r>
          </a:p>
          <a:p>
            <a:endParaRPr lang="en-US" dirty="0"/>
          </a:p>
        </p:txBody>
      </p:sp>
      <p:pic>
        <p:nvPicPr>
          <p:cNvPr id="9" name="Graphic 8" descr="Laptop outline">
            <a:extLst>
              <a:ext uri="{FF2B5EF4-FFF2-40B4-BE49-F238E27FC236}">
                <a16:creationId xmlns:a16="http://schemas.microsoft.com/office/drawing/2014/main" id="{CE17C2DA-3453-5E2D-736E-6CA7F63E2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1057" y="3923411"/>
            <a:ext cx="2011960" cy="2011960"/>
          </a:xfrm>
          <a:prstGeom prst="rect">
            <a:avLst/>
          </a:prstGeom>
        </p:spPr>
      </p:pic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3C7A318D-1931-4479-87D9-EFA5D18D7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46" y="2097247"/>
            <a:ext cx="1577131" cy="157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50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822121"/>
            <a:ext cx="10707626" cy="86856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/>
              <a:t>HOW TO REVIEW AWARDED BIDS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C7BE-A049-4BBE-A65C-AC041C2F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533" y="1867570"/>
            <a:ext cx="9457888" cy="4351338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Past Awarded BID Information Can Be Found Online:</a:t>
            </a:r>
          </a:p>
          <a:p>
            <a:r>
              <a:rPr lang="en-US" b="1" dirty="0">
                <a:hlinkClick r:id="rId2"/>
              </a:rPr>
              <a:t>Awarded Bid Solicitations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Staff &amp; Departments</a:t>
            </a:r>
          </a:p>
          <a:p>
            <a:pPr marL="0" indent="0">
              <a:buNone/>
            </a:pPr>
            <a:r>
              <a:rPr lang="en-US" b="1" dirty="0"/>
              <a:t>Business Office and Bids</a:t>
            </a:r>
          </a:p>
          <a:p>
            <a:pPr marL="0" indent="0">
              <a:buNone/>
            </a:pPr>
            <a:r>
              <a:rPr lang="en-US" b="1" dirty="0"/>
              <a:t>Awarded Bid Solicitations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2ED35D-0F3F-C7A4-B678-34C40A683531}"/>
              </a:ext>
            </a:extLst>
          </p:cNvPr>
          <p:cNvSpPr/>
          <p:nvPr/>
        </p:nvSpPr>
        <p:spPr>
          <a:xfrm>
            <a:off x="1217717" y="4472487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BE626F9-EC64-D7C5-9EF8-7A54F5ED428A}"/>
              </a:ext>
            </a:extLst>
          </p:cNvPr>
          <p:cNvSpPr/>
          <p:nvPr/>
        </p:nvSpPr>
        <p:spPr>
          <a:xfrm>
            <a:off x="1217717" y="4929391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57EE9A2-3BE1-1F1D-1C7E-2DA71B229B7B}"/>
              </a:ext>
            </a:extLst>
          </p:cNvPr>
          <p:cNvSpPr/>
          <p:nvPr/>
        </p:nvSpPr>
        <p:spPr>
          <a:xfrm>
            <a:off x="1217717" y="5501388"/>
            <a:ext cx="596816" cy="341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Laptop outline">
            <a:extLst>
              <a:ext uri="{FF2B5EF4-FFF2-40B4-BE49-F238E27FC236}">
                <a16:creationId xmlns:a16="http://schemas.microsoft.com/office/drawing/2014/main" id="{CE17C2DA-3453-5E2D-736E-6CA7F63E2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7875" y="4104314"/>
            <a:ext cx="2011960" cy="2011960"/>
          </a:xfrm>
          <a:prstGeom prst="rect">
            <a:avLst/>
          </a:prstGeom>
        </p:spPr>
      </p:pic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3C7A318D-1931-4479-87D9-EFA5D18D7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0446" y="2021747"/>
            <a:ext cx="1652632" cy="16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3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6471" y="1909514"/>
            <a:ext cx="9439829" cy="4618285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n-US" b="1" dirty="0"/>
              <a:t>Check our website regularly for upcoming events.</a:t>
            </a:r>
          </a:p>
          <a:p>
            <a:pPr lvl="0"/>
            <a:r>
              <a:rPr lang="en-US" b="1" dirty="0"/>
              <a:t>Read the bid documents thoroughly and follow all instructions, terms, and conditions.</a:t>
            </a:r>
          </a:p>
          <a:p>
            <a:pPr lvl="0"/>
            <a:r>
              <a:rPr lang="en-US" b="1" dirty="0"/>
              <a:t>Be sure the bid is submitted on or before the due date and time.</a:t>
            </a:r>
          </a:p>
          <a:p>
            <a:pPr lvl="0"/>
            <a:r>
              <a:rPr lang="en-US" b="1" dirty="0"/>
              <a:t>Bidders are strongly encouraged to attend all pre-bid meetings and site visits, which in some cases are mandatory. Please check the bid specifications carefully.</a:t>
            </a:r>
          </a:p>
          <a:p>
            <a:pPr lvl="0"/>
            <a:r>
              <a:rPr lang="en-US" b="1" dirty="0"/>
              <a:t>Please keep your information current.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471" y="1037640"/>
            <a:ext cx="10666381" cy="7022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PRO TIPS</a:t>
            </a:r>
          </a:p>
        </p:txBody>
      </p:sp>
      <p:pic>
        <p:nvPicPr>
          <p:cNvPr id="5" name="Graphic 4" descr="Bullseye">
            <a:extLst>
              <a:ext uri="{FF2B5EF4-FFF2-40B4-BE49-F238E27FC236}">
                <a16:creationId xmlns:a16="http://schemas.microsoft.com/office/drawing/2014/main" id="{CD1D4FCE-11F8-4D18-B93D-FDB04E3FD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6702" y="1193800"/>
            <a:ext cx="189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01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6471" y="1909514"/>
            <a:ext cx="9465229" cy="4669085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b="1" dirty="0"/>
              <a:t>There is a separate packet and application for Consulting Services. (Requires a CONSULTANT PROPOSAL and other information.)</a:t>
            </a:r>
          </a:p>
          <a:p>
            <a:r>
              <a:rPr lang="en-US" sz="3200" b="1" dirty="0"/>
              <a:t>Keep in mind that separate departments may need the services, so it may be wise to reach out to the particular department (</a:t>
            </a:r>
            <a:r>
              <a:rPr lang="en-US" sz="3200" b="1" i="1" dirty="0"/>
              <a:t>e.g</a:t>
            </a:r>
            <a:r>
              <a:rPr lang="en-US" sz="3200" b="1" dirty="0"/>
              <a:t>., literacy specialist consulting would reach out to our Teaching &amp; Learning Department).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Impact" panose="020B0806030902050204" pitchFamily="34" charset="0"/>
              </a:rPr>
              <a:t>A WORD ON CONSULTANTS</a:t>
            </a:r>
          </a:p>
        </p:txBody>
      </p:sp>
      <p:pic>
        <p:nvPicPr>
          <p:cNvPr id="5" name="Graphic 4" descr="Lightbulb and pencil">
            <a:extLst>
              <a:ext uri="{FF2B5EF4-FFF2-40B4-BE49-F238E27FC236}">
                <a16:creationId xmlns:a16="http://schemas.microsoft.com/office/drawing/2014/main" id="{D564DB36-3820-439D-A32E-BD600179A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3852" y="3060700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1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7501" y="1892300"/>
            <a:ext cx="7493000" cy="4622553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/>
              <a:t>Inflatables (“bounce houses”) have additional rules and procedures. (Procurement Manual, page 28.)</a:t>
            </a:r>
          </a:p>
          <a:p>
            <a:r>
              <a:rPr lang="en-US" b="1" dirty="0"/>
              <a:t>Company must have business license and proof of liability insurance.</a:t>
            </a:r>
          </a:p>
          <a:p>
            <a:r>
              <a:rPr lang="en-US" b="1" dirty="0"/>
              <a:t>Company must sign an indemnity agreement.</a:t>
            </a:r>
          </a:p>
          <a:p>
            <a:r>
              <a:rPr lang="en-US" b="1" dirty="0"/>
              <a:t>Must be approved by appropriate school officials before contract can be signed.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Impact" panose="020B0806030902050204" pitchFamily="34" charset="0"/>
              </a:rPr>
              <a:t>INFLATABLES INFO – JUMP TO IT!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544A5-E29C-402C-BA3E-920515D66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49" y="1740693"/>
            <a:ext cx="4035464" cy="3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2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6471" y="1909515"/>
            <a:ext cx="10515600" cy="4351338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/>
              <a:t>The Georgia Procurement Site provides information about bidding opportunities around the State.</a:t>
            </a:r>
          </a:p>
          <a:p>
            <a:endParaRPr lang="en-US" sz="3600" b="1" dirty="0"/>
          </a:p>
          <a:p>
            <a:r>
              <a:rPr lang="en-US" sz="3600" b="1" dirty="0"/>
              <a:t>Anyone can register as a bidder or supplier.</a:t>
            </a:r>
          </a:p>
          <a:p>
            <a:endParaRPr lang="en-US" sz="3600" b="1" dirty="0"/>
          </a:p>
          <a:p>
            <a:r>
              <a:rPr lang="en-US" sz="3600" b="1" dirty="0">
                <a:hlinkClick r:id="rId2"/>
              </a:rPr>
              <a:t>Georgia Procurement Site</a:t>
            </a:r>
            <a:r>
              <a:rPr lang="en-US" sz="3600" b="1" dirty="0"/>
              <a:t>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Impact" panose="020B0806030902050204" pitchFamily="34" charset="0"/>
              </a:rPr>
              <a:t>ANOTHER SOURCE FOR BUSINESS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F977B-96A6-4E5F-9BC2-90B904D28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44" y="1155700"/>
            <a:ext cx="1777956" cy="20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88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E45C2-007F-4448-A888-201B65C8B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08" y="1698101"/>
            <a:ext cx="7937692" cy="433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9952" y="936040"/>
            <a:ext cx="10515600" cy="6530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CONTENTS OF THE MAGIC PACKET</a:t>
            </a:r>
          </a:p>
        </p:txBody>
      </p:sp>
    </p:spTree>
    <p:extLst>
      <p:ext uri="{BB962C8B-B14F-4D97-AF65-F5344CB8AC3E}">
        <p14:creationId xmlns:p14="http://schemas.microsoft.com/office/powerpoint/2010/main" val="4167046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14446" y="1345361"/>
            <a:ext cx="4363105" cy="653048"/>
          </a:xfrm>
        </p:spPr>
        <p:txBody>
          <a:bodyPr>
            <a:noAutofit/>
          </a:bodyPr>
          <a:lstStyle/>
          <a:p>
            <a:r>
              <a:rPr lang="en-US" sz="5400" dirty="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41AF9-63B8-0A42-AC73-9D707FF15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04" y="2528295"/>
            <a:ext cx="6728791" cy="2984344"/>
          </a:xfrm>
          <a:prstGeom prst="rect">
            <a:avLst/>
          </a:prstGeom>
        </p:spPr>
      </p:pic>
      <p:pic>
        <p:nvPicPr>
          <p:cNvPr id="4" name="Graphic 3" descr="Help">
            <a:extLst>
              <a:ext uri="{FF2B5EF4-FFF2-40B4-BE49-F238E27FC236}">
                <a16:creationId xmlns:a16="http://schemas.microsoft.com/office/drawing/2014/main" id="{D1056008-EC8D-4BBB-B3B4-502C99A38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1856" y="1104060"/>
            <a:ext cx="2503844" cy="25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04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CD41-FEB9-4F79-951E-2E14582C40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RCSS AS AN EMPLOYER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31220-B867-4C88-B7E7-9A3D61730EC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/>
              <a:t>The Richmond County School System employs more than </a:t>
            </a:r>
            <a:r>
              <a:rPr lang="en-US" b="1" dirty="0">
                <a:highlight>
                  <a:srgbClr val="FFFF00"/>
                </a:highlight>
              </a:rPr>
              <a:t>4,000 </a:t>
            </a:r>
            <a:r>
              <a:rPr lang="en-US" b="1" dirty="0"/>
              <a:t>individuals.</a:t>
            </a:r>
          </a:p>
          <a:p>
            <a:endParaRPr lang="en-US" b="1" dirty="0"/>
          </a:p>
          <a:p>
            <a:r>
              <a:rPr lang="en-US" b="1" dirty="0"/>
              <a:t>The School System is the </a:t>
            </a:r>
            <a:r>
              <a:rPr lang="en-US" b="1" dirty="0">
                <a:highlight>
                  <a:srgbClr val="FFFF00"/>
                </a:highlight>
              </a:rPr>
              <a:t>3rd largest </a:t>
            </a:r>
            <a:r>
              <a:rPr lang="en-US" b="1" dirty="0"/>
              <a:t>employer in the region.</a:t>
            </a:r>
          </a:p>
          <a:p>
            <a:endParaRPr lang="en-US" b="1" dirty="0"/>
          </a:p>
          <a:p>
            <a:r>
              <a:rPr lang="en-US" b="1" dirty="0"/>
              <a:t>The </a:t>
            </a:r>
            <a:r>
              <a:rPr lang="en-US" b="1" dirty="0">
                <a:highlight>
                  <a:srgbClr val="FFFF00"/>
                </a:highlight>
              </a:rPr>
              <a:t>Effective Hiring and Retention </a:t>
            </a:r>
            <a:r>
              <a:rPr lang="en-US" b="1" dirty="0"/>
              <a:t>of high-quality and skilled employees is one of the main missions of the Human Resources Department.</a:t>
            </a:r>
          </a:p>
        </p:txBody>
      </p:sp>
    </p:spTree>
    <p:extLst>
      <p:ext uri="{BB962C8B-B14F-4D97-AF65-F5344CB8AC3E}">
        <p14:creationId xmlns:p14="http://schemas.microsoft.com/office/powerpoint/2010/main" val="103377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>
                <a:latin typeface="Impact" panose="020B0806030902050204" pitchFamily="34" charset="0"/>
              </a:rPr>
              <a:t>RCSS LEADERSHIP</a:t>
            </a:r>
          </a:p>
        </p:txBody>
      </p:sp>
      <p:pic>
        <p:nvPicPr>
          <p:cNvPr id="14" name="Content Placeholder 13" descr="A person in a suit and tie&#10;&#10;Description automatically generated">
            <a:extLst>
              <a:ext uri="{FF2B5EF4-FFF2-40B4-BE49-F238E27FC236}">
                <a16:creationId xmlns:a16="http://schemas.microsoft.com/office/drawing/2014/main" id="{48F248E6-E683-9CC8-B9C3-D39F4FC5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52" y="1838406"/>
            <a:ext cx="4347385" cy="46066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FCA7BB-1FE8-7CFC-B1CC-BAC544D5819D}"/>
              </a:ext>
            </a:extLst>
          </p:cNvPr>
          <p:cNvSpPr txBox="1"/>
          <p:nvPr/>
        </p:nvSpPr>
        <p:spPr>
          <a:xfrm>
            <a:off x="5747657" y="2313992"/>
            <a:ext cx="5803641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Impact" panose="020B0806030902050204" pitchFamily="34" charset="0"/>
              </a:rPr>
              <a:t>Dr. Kenneth Bradshaw</a:t>
            </a:r>
          </a:p>
          <a:p>
            <a:r>
              <a:rPr lang="en-US" sz="4000" dirty="0">
                <a:latin typeface="Impact" panose="020B0806030902050204" pitchFamily="34" charset="0"/>
              </a:rPr>
              <a:t>Superintendent of Schools</a:t>
            </a:r>
          </a:p>
        </p:txBody>
      </p:sp>
    </p:spTree>
    <p:extLst>
      <p:ext uri="{BB962C8B-B14F-4D97-AF65-F5344CB8AC3E}">
        <p14:creationId xmlns:p14="http://schemas.microsoft.com/office/powerpoint/2010/main" val="289069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A234749-F604-ECB1-081E-4D583DF4C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7" y="2226298"/>
            <a:ext cx="6227447" cy="422711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D50464-A50C-2585-4DE6-18BBAE5F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87" y="1182574"/>
            <a:ext cx="10608291" cy="910801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</a:rPr>
              <a:t>RCSS LEADERSHIP—The Board Members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A5FCD6E-903A-76C7-3AEF-353955202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96251"/>
              </p:ext>
            </p:extLst>
          </p:nvPr>
        </p:nvGraphicFramePr>
        <p:xfrm>
          <a:off x="6874668" y="2416606"/>
          <a:ext cx="10753286" cy="3017520"/>
        </p:xfrm>
        <a:graphic>
          <a:graphicData uri="http://schemas.openxmlformats.org/drawingml/2006/table">
            <a:tbl>
              <a:tblPr/>
              <a:tblGrid>
                <a:gridCol w="2604924">
                  <a:extLst>
                    <a:ext uri="{9D8B030D-6E8A-4147-A177-3AD203B41FA5}">
                      <a16:colId xmlns:a16="http://schemas.microsoft.com/office/drawing/2014/main" val="731536859"/>
                    </a:ext>
                  </a:extLst>
                </a:gridCol>
                <a:gridCol w="71670">
                  <a:extLst>
                    <a:ext uri="{9D8B030D-6E8A-4147-A177-3AD203B41FA5}">
                      <a16:colId xmlns:a16="http://schemas.microsoft.com/office/drawing/2014/main" val="3410815974"/>
                    </a:ext>
                  </a:extLst>
                </a:gridCol>
                <a:gridCol w="8076692">
                  <a:extLst>
                    <a:ext uri="{9D8B030D-6E8A-4147-A177-3AD203B41FA5}">
                      <a16:colId xmlns:a16="http://schemas.microsoft.com/office/drawing/2014/main" val="14688483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Mr. Charlie B. Walker Jr.</a:t>
                      </a:r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President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903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Ms. Shawnda Griffin</a:t>
                      </a:r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Vice-President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041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 u="sng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Mr. Jimmy Atkins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388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Mrs. Venus Cain</a:t>
                      </a:r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081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Mr. Walter H. Eubanks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903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Dr. Wayne Frazier</a:t>
                      </a:r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530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Mr. Charlie James Hannah Jr.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964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Mrs. Helen Minchew</a:t>
                      </a:r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256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Mrs. Patsy Y. Scott</a:t>
                      </a:r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747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b="0" u="sng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Mr. Edward D. Lowery</a:t>
                      </a:r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US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Board Member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660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54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6906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/>
              <a:t>Provisions of RCBOE Charter</a:t>
            </a:r>
            <a:br>
              <a:rPr lang="en-US" b="1" dirty="0"/>
            </a:br>
            <a:r>
              <a:rPr lang="en-US" b="1" dirty="0"/>
              <a:t>Related to Business Opportunity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F84576-08BB-4192-9152-EA26167BD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96" y="1825625"/>
            <a:ext cx="2928407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6B52D2-B817-4045-B534-ED8C13397CC2}"/>
              </a:ext>
            </a:extLst>
          </p:cNvPr>
          <p:cNvSpPr txBox="1"/>
          <p:nvPr/>
        </p:nvSpPr>
        <p:spPr>
          <a:xfrm rot="20358897">
            <a:off x="436227" y="3246538"/>
            <a:ext cx="3843231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Old English Text MT" panose="03040902040508030806" pitchFamily="66" charset="0"/>
              </a:rPr>
              <a:t>Chartered </a:t>
            </a:r>
          </a:p>
          <a:p>
            <a:pPr algn="ctr"/>
            <a:r>
              <a:rPr lang="en-US" sz="4000" dirty="0">
                <a:latin typeface="Old English Text MT" panose="03040902040508030806" pitchFamily="66" charset="0"/>
              </a:rPr>
              <a:t>August 23, 1872</a:t>
            </a:r>
          </a:p>
        </p:txBody>
      </p:sp>
    </p:spTree>
    <p:extLst>
      <p:ext uri="{BB962C8B-B14F-4D97-AF65-F5344CB8AC3E}">
        <p14:creationId xmlns:p14="http://schemas.microsoft.com/office/powerpoint/2010/main" val="358567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C8DD-66E1-47C7-8AC8-2122663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454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/>
              <a:t>Provisions of RCBOE Charter</a:t>
            </a:r>
            <a:br>
              <a:rPr lang="en-US" b="1" dirty="0"/>
            </a:br>
            <a:r>
              <a:rPr lang="en-US" b="1" dirty="0"/>
              <a:t>Related to Business Opportunity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B90C6-3B40-4503-9CB2-7777E2005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" b="66357"/>
          <a:stretch/>
        </p:blipFill>
        <p:spPr>
          <a:xfrm>
            <a:off x="838200" y="2321467"/>
            <a:ext cx="10727961" cy="2936518"/>
          </a:xfrm>
        </p:spPr>
      </p:pic>
    </p:spTree>
    <p:extLst>
      <p:ext uri="{BB962C8B-B14F-4D97-AF65-F5344CB8AC3E}">
        <p14:creationId xmlns:p14="http://schemas.microsoft.com/office/powerpoint/2010/main" val="3517019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12798</TotalTime>
  <Words>1870</Words>
  <Application>Microsoft Office PowerPoint</Application>
  <PresentationFormat>Widescreen</PresentationFormat>
  <Paragraphs>303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Helvetica Neue</vt:lpstr>
      <vt:lpstr>Impact</vt:lpstr>
      <vt:lpstr>Lato</vt:lpstr>
      <vt:lpstr>Old English Text MT</vt:lpstr>
      <vt:lpstr>Open Sans</vt:lpstr>
      <vt:lpstr>Poppins</vt:lpstr>
      <vt:lpstr>Office Theme</vt:lpstr>
      <vt:lpstr>How To Do Business With The RCSS</vt:lpstr>
      <vt:lpstr>PowerPoint Presentation</vt:lpstr>
      <vt:lpstr>PowerPoint Presentation</vt:lpstr>
      <vt:lpstr>PowerPoint Presentation</vt:lpstr>
      <vt:lpstr>RCSS AS AN EMPLOYER</vt:lpstr>
      <vt:lpstr>RCSS LEADERSHIP</vt:lpstr>
      <vt:lpstr>RCSS LEADERSHIP—The Board Members</vt:lpstr>
      <vt:lpstr>Provisions of RCBOE Charter Related to Business Opportunity</vt:lpstr>
      <vt:lpstr>Provisions of RCBOE Charter Related to Business Opportunity</vt:lpstr>
      <vt:lpstr>CHIEF FINANCIAL OFFICER</vt:lpstr>
      <vt:lpstr>WHAT WE BUY</vt:lpstr>
      <vt:lpstr>WHO BUYS?</vt:lpstr>
      <vt:lpstr>QUOTES VS. FORMAL BIDS</vt:lpstr>
      <vt:lpstr>RCSS FORMAL BID THRESHOLD  RAISED TO $50,000 </vt:lpstr>
      <vt:lpstr>QUOTES – PURCHASING THRESHOLDS</vt:lpstr>
      <vt:lpstr>ITEMS ABOVE $50,000—REQUIRES FORMAL BID </vt:lpstr>
      <vt:lpstr>RICHMOND COUNTY SCHOOL SYSTEM PROCUREMENT MANUAL</vt:lpstr>
      <vt:lpstr>SO, NOW WHAT?</vt:lpstr>
      <vt:lpstr>PowerPoint Presentation</vt:lpstr>
      <vt:lpstr>REGISTER AS A VENDOR</vt:lpstr>
      <vt:lpstr>REGISTER AS A VENDOR</vt:lpstr>
      <vt:lpstr>PowerPoint Presentation</vt:lpstr>
      <vt:lpstr>MAKE CONNECTIONS AND STAY IN CONTACT!</vt:lpstr>
      <vt:lpstr>MAKE THE CONNECTION</vt:lpstr>
      <vt:lpstr>MAKE THE CONNECTION</vt:lpstr>
      <vt:lpstr>MAKE THE CONNECTION</vt:lpstr>
      <vt:lpstr>MAKE THE CONNECTION</vt:lpstr>
      <vt:lpstr>MAKE THE CONNECTION</vt:lpstr>
      <vt:lpstr>MAKE THE CONNECTION</vt:lpstr>
      <vt:lpstr>MAKE THE CONNECTION</vt:lpstr>
      <vt:lpstr>MAKE THE CONNECTION</vt:lpstr>
      <vt:lpstr>MAKE THE CONNECTION</vt:lpstr>
      <vt:lpstr>PowerPoint Presentation</vt:lpstr>
      <vt:lpstr>Bidding Opportunities (&gt;$50,000)</vt:lpstr>
      <vt:lpstr>QUESTIONS ABOUT BIDS</vt:lpstr>
      <vt:lpstr>CONSTRUCTION BIDS</vt:lpstr>
      <vt:lpstr>CONSTRUCTION BIDS</vt:lpstr>
      <vt:lpstr>Bid and Performance Bonds</vt:lpstr>
      <vt:lpstr>Local Vendor Preference</vt:lpstr>
      <vt:lpstr>HOW TO SUBMIT A BID / SEARCH FOR BIDS</vt:lpstr>
      <vt:lpstr>HOW TO SUBMIT A BID</vt:lpstr>
      <vt:lpstr>HOW TO REVIEW AWARDED BIDS</vt:lpstr>
      <vt:lpstr>PRO TIPS</vt:lpstr>
      <vt:lpstr>A WORD ON CONSULTANTS</vt:lpstr>
      <vt:lpstr>INFLATABLES INFO – JUMP TO IT!</vt:lpstr>
      <vt:lpstr>ANOTHER SOURCE FOR BUSINESS</vt:lpstr>
      <vt:lpstr>CONTENTS OF THE MAGIC PACKET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Jacobs, Kaden</dc:creator>
  <cp:lastModifiedBy>Fletcher, Kimberly</cp:lastModifiedBy>
  <cp:revision>116</cp:revision>
  <cp:lastPrinted>2018-10-29T15:21:06Z</cp:lastPrinted>
  <dcterms:created xsi:type="dcterms:W3CDTF">2017-05-30T19:58:58Z</dcterms:created>
  <dcterms:modified xsi:type="dcterms:W3CDTF">2023-09-29T15:22:54Z</dcterms:modified>
</cp:coreProperties>
</file>